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I want to take you on a different kind of journey through Veteran mental health and wellness. Not a resource list. Not a policy overview. A story about what actually happens when communities show up for Veterans in ways that are smart, connected, and human. We will look at three real things: how Veterans access help, how they recover, and how they build lives that are worth staying in. That last piece is the one we do not talk about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someone leaves military service, they are not just changing jobs. They are rebuilding an entire ecosystem of life. Every item on this slide is something that military service provided — and transition often disrupts. Identity. Relationships. Routine. Purpose. Community. When we talk about Veteran mental health, we have to understand the full picture of what someone may be navigating. Transition is not a moment. For many Veterans, it is a years-long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questions this presentation is built around. Can the Veteran find the help they need? Can they rebuild what service and transition disrupted? And can they build a life they actually want to stay connected to? That third question is the one we under-invest in. We put enormous energy into crisis prevention and access to care. Much less into what happens after someone is stable. Today we are going to look at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audience about 90 seconds. Each question maps directly to a case study coming up. Q1 answer is B — 30. Q2 answer is C — the consistent presence of people showing up, not the program itself. Q3 answer is B — 'What matters to you?' is the Whole Health question that changed everything for Robert. Q4 answer is C — attending live events, per the Vet Tix study. Reveal all answers at slide 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start with resources. And I want to be clear about what I mean. I do not mean another list of phone numbers. I mean the systems and structures that allow Veterans to access what they have already earned. The question is not whether resources exist. The question is whether Veterans can find them, understand them, and use them without having to become experts in bureaucracy.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Quad Cities Community Veterans Engagement Board did something elegant. They did not build a new program. They brought 415 Veterans to one location and connected them with every major VA service in a single two-day event. Thirty Veterans enrolled in VA health care. One hundred and twenty-one filed new claims. Twenty-four Veterans who were at risk of homelessness were identified — right there, in person — and connected to support before a crisis occurred. That is the power of bringing the system to the Veteran instead of asking the Veteran to navigate the system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made this work was the architecture. Each organization did what it does best. Nobody tried to be everything. And the result was that a Veteran could walk in with one need and leave having addressed five. That is the insight: coordination is not an administrative function. It is a direct Veteran service. When systems talk to each other, Veterans do not have to repeat their story five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tell you about three people at this event. Tiffany, a National Guard Veteran, had previously received help filing her disability claim and received 70 percent service connection and $24,000 retroactive. She came back in 2025 and went even deeper — health care enrollment, MyHealtheVet, women's health services, a new claim, an appeal update. She came back because it worked. The Vietnam Veteran is a story I want you to sit with. He came in asking about resources for his grandson. Staff, being attentive, recognized that he also had needs that had gone unaddressed for fifty years. He filed his first VA claim. He had earned it. Nobody had ever helped him access it. And the third Veteran received $6,100 in backpay from a filing error that staff caught on the spot. These are not small moments. These are life-changing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not need a VA event center. You do not need federal funding on day one. You need to map who is already in your community, find where Veterans are falling through the cracks between organizations, create one entry point, and commit to following up. The Quad Cities model is not about the size of the event. It is about the architecture of connection. You can do this in a room with five organizations and a list of fifty Veterans who need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Recovery. This section is about what happens after someone accesses the system. Because access is not recovery. Getting enrolled in VA health care is not the same as healing. Recovery is the harder, slower, more human work — and it requires more than clinical intervention. It requires stability, relationship, consistency, and trust. Let me show you what that looks like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Safe Haven Foundation serves Veterans who are experiencing housing instability. Road Home is Rush University Medical Center's program for Veterans and their families dealing with trauma and PTSD. When A Safe Haven lost grant funding for its suicide-prevention programming, Road Home stepped in — but not to run a replacement program. They built a genuine partnership. Mental health expertise met housing stability met student volunteers who showed up every single week. That consistency matters more than people realize. For Veterans who have experienced betrayal and loss, someone showing up reliably is itself a form of healing.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insight here is structural. Traditional healthcare models treat the presenting problem. This partnership treated the whole person in their whole environment. Housing was stabilized so that therapy could actually be absorbed. Mental health education was brought to where Veterans already were, rather than asking them to show up somewhere new. And Rush students created consistency — they came every week, built relationships, and showed up even when Veterans tested whether they would. That is integration. And it changes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outcome that I want you to pay attention to. A gas card. Not a new medication. Not a breakthrough therapeutic session. A gas card got a Veteran to a job interview. That job as an extra on Chicago Fire and Chicago Med gave him something to do, people to work alongside, a reason to get up in the morning. Recovery started not in the clinic but in the parking lot, in the meal line, at the movie night. And Veterans who had been completely withdrawn came back after leaving the program to volunteer. That is recovery. That is what belonging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actionable takeaway from the Road Home and A Safe Haven story is this: find the organization that already has the Veteran's trust and figure out what you can add. You do not need to start from scratch. You need to find the gap and commit to showing up consistently to fill it. That question — what are you carrying alone that we could help carry with you — is the beginning of every great partnership I have ever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part of this conversation that I think we invest in least. Long-term wellness. Not crisis prevention. Not symptom management. The fuller question: what does a sustainable, meaningful life after service actually look like — and how do we help build it? This is where the work gets personal. This is where we move from programs to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GoVan is a Vietnam Veteran who, by his own description, kept to himself. He had access to VA care. He had a provider. What he did not have was a conversation about what he actually wanted his life to look like. Through VA Whole Health, someone asked him a different question: what matters to you? And through that conversation, art emerged. Not art therapy as a prescription. Art as the thing Robert cared about, the thing that gave him a reason to engage with other people, to show up, to contribute. He is now connected to a community of artists. He has purpose. He has relationships. And it started with one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 Whole Health model is a formal clinical framework but its principle is simple: start with the person. What do they want? What matters to them? What does a good day look like? What relationships do they want to have? When you start there, the clinical work becomes directional. It has a destination that the Veteran chose. And that changes engagement, that changes adherence, and it changes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study of over 1,600 Veterans and service members found that attending live events — concerts, games, shows, performances — was associated with stronger family bonds, improved well-being, and better social reintegration for Guard and Reserve members. Ninety percent. That is not a marginal finding. Wellness is not always a prescription. Sometimes it is a night out. Sometimes it is art. Sometimes it is a game with your kids. Our job is to make sure that Veterans have access to a full life — not just a managed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Long-term wellness requires five things that communities can intentionally build: connection, purpose, movement, creativity, and meaning. Notice that only one of those happens in a clinic. The other four happen in gyms, art studios, community centers, faith communities, workplaces, and dinner tables. The opportunity for every person in this room is to think about which of these five you can invest in — not as a Veteran program but as a community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case studies. Three lessons. Quad Cities: bring the resources together so Veterans do not have to. Road Home and A Safe Haven: bring the care together so that healing is not happening in isolation from real life. VA Whole Health and Vet Tix: bring the person's life back into the conversation so that the goal is living, not just surviving. These are not complicated ideas. They require commitment, coordination, and a genuine belief that Veterans deserve more than crisis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arc. Surviving to accessing to recovering to thriving. Our healthcare and social systems are excellent at the first two. We are getting better at recovery. Where we still have the most work to do is in the fourth stage — thriving. Belonging. Contribution. Meaning. A life that a Veteran chooses to stay in. That is the standard I want us to hold ourselves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questions. That is all I am asking you to leave with today. Who is already serving Veterans in your community? Where is the system breaking down? What can your organization contribute? And how will you stay connected over time? You do not need a new program. You do not need a grant to start. You need a phone call, a meeting, and a commitment to show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come back to those four questions from the opening. How did your instincts hold up? Most people underestimate the treatment gap, underestimate the role of housing in mental health recovery, and have not fully defined what thriving actually looks like for Veterans. That is exactly why these case studies matter. The data becomes real when you can see the faces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Recovery. Wellness. Those three words represent a continuum — not a checklist. One Veteran. One community. One connected system that walks alongside them from the moment they need help to the moment they are contributing to something bigger than themselves. The question has never been whether resources exist. Veterans have earned extraordinary benefits and care. The question is whether Veterans can reach them, recover with them, and build a life that goes beyond them. Thank you for being part of that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Shape 1"/>
          <p:cNvSpPr/>
          <p:nvPr/>
        </p:nvSpPr>
        <p:spPr>
          <a:xfrm>
            <a:off x="0" y="3246120"/>
            <a:ext cx="9144000" cy="1897380"/>
          </a:xfrm>
          <a:prstGeom prst="rect">
            <a:avLst/>
          </a:prstGeom>
          <a:solidFill>
            <a:srgbClr val="F2E6D4"/>
          </a:solidFill>
          <a:ln w="12700">
            <a:solidFill>
              <a:srgbClr val="F2E6D4"/>
            </a:solidFill>
            <a:prstDash val="solid"/>
          </a:ln>
        </p:spPr>
      </p:sp>
      <p:sp>
        <p:nvSpPr>
          <p:cNvPr id="4" name="Shape 2"/>
          <p:cNvSpPr/>
          <p:nvPr/>
        </p:nvSpPr>
        <p:spPr>
          <a:xfrm>
            <a:off x="0" y="3227832"/>
            <a:ext cx="9144000" cy="50292"/>
          </a:xfrm>
          <a:prstGeom prst="rect">
            <a:avLst/>
          </a:prstGeom>
          <a:solidFill>
            <a:srgbClr val="C8922A"/>
          </a:solidFill>
          <a:ln w="12700">
            <a:solidFill>
              <a:srgbClr val="C8922A"/>
            </a:solidFill>
            <a:prstDash val="solid"/>
          </a:ln>
        </p:spPr>
      </p:sp>
      <p:sp>
        <p:nvSpPr>
          <p:cNvPr id="5" name="Shape 3"/>
          <p:cNvSpPr/>
          <p:nvPr/>
        </p:nvSpPr>
        <p:spPr>
          <a:xfrm>
            <a:off x="5943600" y="-1097280"/>
            <a:ext cx="3657600" cy="3200400"/>
          </a:xfrm>
          <a:prstGeom prst="ellipse">
            <a:avLst/>
          </a:prstGeom>
          <a:solidFill>
            <a:srgbClr val="A0522D"/>
          </a:solidFill>
          <a:ln w="12700">
            <a:solidFill>
              <a:srgbClr val="A0522D"/>
            </a:solidFill>
            <a:prstDash val="solid"/>
          </a:ln>
        </p:spPr>
      </p:sp>
      <p:sp>
        <p:nvSpPr>
          <p:cNvPr id="6" name="Text 4"/>
          <p:cNvSpPr/>
          <p:nvPr/>
        </p:nvSpPr>
        <p:spPr>
          <a:xfrm>
            <a:off x="457200" y="457200"/>
            <a:ext cx="8229600" cy="347472"/>
          </a:xfrm>
          <a:prstGeom prst="rect">
            <a:avLst/>
          </a:prstGeom>
          <a:noFill/>
          <a:ln/>
        </p:spPr>
        <p:txBody>
          <a:bodyPr wrap="square" lIns="0" tIns="0" rIns="0" bIns="0" rtlCol="0" anchor="ctr"/>
          <a:lstStyle/>
          <a:p>
            <a:pPr indent="0" marL="0">
              <a:buNone/>
            </a:pPr>
            <a:r>
              <a:rPr lang="en-US" sz="1000" b="1" spc="250" kern="0" dirty="0">
                <a:solidFill>
                  <a:srgbClr val="E8C97A"/>
                </a:solidFill>
                <a:latin typeface="Calibri" pitchFamily="34" charset="0"/>
                <a:ea typeface="Calibri" pitchFamily="34" charset="-122"/>
                <a:cs typeface="Calibri" pitchFamily="34" charset="-120"/>
              </a:rPr>
              <a:t>MADHURI GOVINDU, LPC  ·  CVMHP  ·  EMDR TRAINED</a:t>
            </a:r>
            <a:endParaRPr lang="en-US" sz="1000" dirty="0"/>
          </a:p>
        </p:txBody>
      </p:sp>
      <p:sp>
        <p:nvSpPr>
          <p:cNvPr id="7" name="Text 5"/>
          <p:cNvSpPr/>
          <p:nvPr/>
        </p:nvSpPr>
        <p:spPr>
          <a:xfrm>
            <a:off x="457200" y="868680"/>
            <a:ext cx="7772400" cy="2057400"/>
          </a:xfrm>
          <a:prstGeom prst="rect">
            <a:avLst/>
          </a:prstGeom>
          <a:noFill/>
          <a:ln/>
        </p:spPr>
        <p:txBody>
          <a:bodyPr wrap="square" lIns="0" tIns="0" rIns="0" bIns="0" rtlCol="0" anchor="ctr"/>
          <a:lstStyle/>
          <a:p>
            <a:pPr indent="0" marL="0">
              <a:buNone/>
            </a:pPr>
            <a:r>
              <a:rPr lang="en-US" sz="5200" b="1" dirty="0">
                <a:solidFill>
                  <a:srgbClr val="FAF3E8"/>
                </a:solidFill>
                <a:latin typeface="Cambria" pitchFamily="34" charset="0"/>
                <a:ea typeface="Cambria" pitchFamily="34" charset="-122"/>
                <a:cs typeface="Cambria" pitchFamily="34" charset="-120"/>
              </a:rPr>
              <a:t>Supporting the</a:t>
            </a:r>
            <a:endParaRPr lang="en-US" sz="5200" dirty="0"/>
          </a:p>
          <a:p>
            <a:pPr indent="0" marL="0">
              <a:buNone/>
            </a:pPr>
            <a:r>
              <a:rPr lang="en-US" sz="5200" b="1" dirty="0">
                <a:solidFill>
                  <a:srgbClr val="FAF3E8"/>
                </a:solidFill>
                <a:latin typeface="Cambria" pitchFamily="34" charset="0"/>
                <a:ea typeface="Cambria" pitchFamily="34" charset="-122"/>
                <a:cs typeface="Cambria" pitchFamily="34" charset="-120"/>
              </a:rPr>
              <a:t>Military-Connected</a:t>
            </a:r>
            <a:endParaRPr lang="en-US" sz="5200" dirty="0"/>
          </a:p>
          <a:p>
            <a:pPr indent="0" marL="0">
              <a:buNone/>
            </a:pPr>
            <a:r>
              <a:rPr lang="en-US" sz="5200" b="1" dirty="0">
                <a:solidFill>
                  <a:srgbClr val="FAF3E8"/>
                </a:solidFill>
                <a:latin typeface="Cambria" pitchFamily="34" charset="0"/>
                <a:ea typeface="Cambria" pitchFamily="34" charset="-122"/>
                <a:cs typeface="Cambria" pitchFamily="34" charset="-120"/>
              </a:rPr>
              <a:t>Community</a:t>
            </a:r>
            <a:endParaRPr lang="en-US" sz="5200" dirty="0"/>
          </a:p>
        </p:txBody>
      </p:sp>
      <p:sp>
        <p:nvSpPr>
          <p:cNvPr id="8" name="Shape 6"/>
          <p:cNvSpPr/>
          <p:nvPr/>
        </p:nvSpPr>
        <p:spPr>
          <a:xfrm>
            <a:off x="457200" y="3017520"/>
            <a:ext cx="3657600" cy="0"/>
          </a:xfrm>
          <a:prstGeom prst="line">
            <a:avLst/>
          </a:prstGeom>
          <a:noFill/>
          <a:ln w="19050">
            <a:solidFill>
              <a:srgbClr val="C8922A"/>
            </a:solidFill>
            <a:prstDash val="solid"/>
          </a:ln>
        </p:spPr>
      </p:sp>
      <p:sp>
        <p:nvSpPr>
          <p:cNvPr id="9" name="Text 7"/>
          <p:cNvSpPr/>
          <p:nvPr/>
        </p:nvSpPr>
        <p:spPr>
          <a:xfrm>
            <a:off x="457200" y="3310128"/>
            <a:ext cx="8229600" cy="384048"/>
          </a:xfrm>
          <a:prstGeom prst="rect">
            <a:avLst/>
          </a:prstGeom>
          <a:noFill/>
          <a:ln/>
        </p:spPr>
        <p:txBody>
          <a:bodyPr wrap="square" lIns="0" tIns="0" rIns="0" bIns="0" rtlCol="0" anchor="ctr"/>
          <a:lstStyle/>
          <a:p>
            <a:pPr indent="0" marL="0">
              <a:buNone/>
            </a:pPr>
            <a:r>
              <a:rPr lang="en-US" sz="1700" b="1" dirty="0">
                <a:solidFill>
                  <a:srgbClr val="2C1A0E"/>
                </a:solidFill>
                <a:latin typeface="Cambria" pitchFamily="34" charset="0"/>
                <a:ea typeface="Cambria" pitchFamily="34" charset="-122"/>
                <a:cs typeface="Cambria" pitchFamily="34" charset="-120"/>
              </a:rPr>
              <a:t>Resources, Recovery, and Long-Term Wellness</a:t>
            </a:r>
            <a:endParaRPr lang="en-US" sz="1700" dirty="0"/>
          </a:p>
        </p:txBody>
      </p:sp>
      <p:sp>
        <p:nvSpPr>
          <p:cNvPr id="10" name="Text 8"/>
          <p:cNvSpPr/>
          <p:nvPr/>
        </p:nvSpPr>
        <p:spPr>
          <a:xfrm>
            <a:off x="457200" y="3749040"/>
            <a:ext cx="8229600" cy="320040"/>
          </a:xfrm>
          <a:prstGeom prst="rect">
            <a:avLst/>
          </a:prstGeom>
          <a:noFill/>
          <a:ln/>
        </p:spPr>
        <p:txBody>
          <a:bodyPr wrap="square" lIns="0" tIns="0" rIns="0" bIns="0" rtlCol="0" anchor="ctr"/>
          <a:lstStyle/>
          <a:p>
            <a:pPr indent="0" marL="0">
              <a:buNone/>
            </a:pPr>
            <a:r>
              <a:rPr lang="en-US" sz="1300" i="1" dirty="0">
                <a:solidFill>
                  <a:srgbClr val="5C3A1E"/>
                </a:solidFill>
                <a:latin typeface="Cambria" pitchFamily="34" charset="0"/>
                <a:ea typeface="Cambria" pitchFamily="34" charset="-122"/>
                <a:cs typeface="Cambria" pitchFamily="34" charset="-120"/>
              </a:rPr>
              <a:t>From access to healing — to a life worth staying connected to.</a:t>
            </a:r>
            <a:endParaRPr lang="en-US" sz="1300" dirty="0"/>
          </a:p>
        </p:txBody>
      </p:sp>
      <p:sp>
        <p:nvSpPr>
          <p:cNvPr id="11" name="Text 9"/>
          <p:cNvSpPr/>
          <p:nvPr/>
        </p:nvSpPr>
        <p:spPr>
          <a:xfrm>
            <a:off x="457200" y="4251960"/>
            <a:ext cx="8229600" cy="256032"/>
          </a:xfrm>
          <a:prstGeom prst="rect">
            <a:avLst/>
          </a:prstGeom>
          <a:noFill/>
          <a:ln/>
        </p:spPr>
        <p:txBody>
          <a:bodyPr wrap="square" lIns="0" tIns="0" rIns="0" bIns="0" rtlCol="0" anchor="ctr"/>
          <a:lstStyle/>
          <a:p>
            <a:pPr indent="0" marL="0">
              <a:buNone/>
            </a:pPr>
            <a:r>
              <a:rPr lang="en-US" sz="1000" dirty="0">
                <a:solidFill>
                  <a:srgbClr val="8B5E3C"/>
                </a:solidFill>
                <a:latin typeface="Calibri" pitchFamily="34" charset="0"/>
                <a:ea typeface="Calibri" pitchFamily="34" charset="-122"/>
                <a:cs typeface="Calibri" pitchFamily="34" charset="-120"/>
              </a:rPr>
              <a:t>madhurigovindu.com</a:t>
            </a:r>
            <a:endParaRPr lang="en-US" sz="1000" dirty="0"/>
          </a:p>
        </p:txBody>
      </p:sp>
      <p:sp>
        <p:nvSpPr>
          <p:cNvPr id="12" name="Shape 10"/>
          <p:cNvSpPr/>
          <p:nvPr/>
        </p:nvSpPr>
        <p:spPr>
          <a:xfrm>
            <a:off x="0" y="4892040"/>
            <a:ext cx="9144000" cy="251460"/>
          </a:xfrm>
          <a:prstGeom prst="rect">
            <a:avLst/>
          </a:prstGeom>
          <a:solidFill>
            <a:srgbClr val="4A1C1C"/>
          </a:solidFill>
          <a:ln w="12700">
            <a:solidFill>
              <a:srgbClr val="4A1C1C"/>
            </a:solidFill>
            <a:prstDash val="solid"/>
          </a:ln>
        </p:spPr>
      </p:sp>
      <p:sp>
        <p:nvSpPr>
          <p:cNvPr id="13" name="Text 11"/>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14" name="Text 12"/>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The Veteran Journey Doesn't End at Separation</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2</a:t>
            </a:r>
            <a:endParaRPr lang="en-US" sz="850" dirty="0"/>
          </a:p>
        </p:txBody>
      </p:sp>
      <p:sp>
        <p:nvSpPr>
          <p:cNvPr id="8" name="Text 6"/>
          <p:cNvSpPr/>
          <p:nvPr/>
        </p:nvSpPr>
        <p:spPr>
          <a:xfrm>
            <a:off x="411480" y="804672"/>
            <a:ext cx="8321040" cy="347472"/>
          </a:xfrm>
          <a:prstGeom prst="rect">
            <a:avLst/>
          </a:prstGeom>
          <a:noFill/>
          <a:ln/>
        </p:spPr>
        <p:txBody>
          <a:bodyPr wrap="square" lIns="0" tIns="0" rIns="0" bIns="0" rtlCol="0" anchor="ctr"/>
          <a:lstStyle/>
          <a:p>
            <a:pPr indent="0" marL="0">
              <a:buNone/>
            </a:pPr>
            <a:r>
              <a:rPr lang="en-US" sz="1700" b="1" dirty="0">
                <a:solidFill>
                  <a:srgbClr val="4A1C1C"/>
                </a:solidFill>
                <a:latin typeface="Cambria" pitchFamily="34" charset="0"/>
                <a:ea typeface="Cambria" pitchFamily="34" charset="-122"/>
                <a:cs typeface="Cambria" pitchFamily="34" charset="-120"/>
              </a:rPr>
              <a:t>Military service shapes everything.</a:t>
            </a:r>
            <a:endParaRPr lang="en-US" sz="1700" dirty="0"/>
          </a:p>
        </p:txBody>
      </p:sp>
      <p:sp>
        <p:nvSpPr>
          <p:cNvPr id="9" name="Shape 7"/>
          <p:cNvSpPr/>
          <p:nvPr/>
        </p:nvSpPr>
        <p:spPr>
          <a:xfrm>
            <a:off x="457200" y="1280160"/>
            <a:ext cx="3977640" cy="402336"/>
          </a:xfrm>
          <a:prstGeom prst="roundRect">
            <a:avLst>
              <a:gd name="adj" fmla="val 15909"/>
            </a:avLst>
          </a:prstGeom>
          <a:solidFill>
            <a:srgbClr val="F2E6D4"/>
          </a:solidFill>
          <a:ln w="12700">
            <a:solidFill>
              <a:srgbClr val="D4B896"/>
            </a:solidFill>
            <a:prstDash val="solid"/>
          </a:ln>
        </p:spPr>
      </p:sp>
      <p:sp>
        <p:nvSpPr>
          <p:cNvPr id="10" name="Shape 8"/>
          <p:cNvSpPr/>
          <p:nvPr/>
        </p:nvSpPr>
        <p:spPr>
          <a:xfrm>
            <a:off x="548640" y="1371600"/>
            <a:ext cx="219456" cy="219456"/>
          </a:xfrm>
          <a:prstGeom prst="ellipse">
            <a:avLst/>
          </a:prstGeom>
          <a:solidFill>
            <a:srgbClr val="C8922A"/>
          </a:solidFill>
          <a:ln w="12700">
            <a:solidFill>
              <a:srgbClr val="C8922A"/>
            </a:solidFill>
            <a:prstDash val="solid"/>
          </a:ln>
        </p:spPr>
      </p:sp>
      <p:sp>
        <p:nvSpPr>
          <p:cNvPr id="11" name="Text 9"/>
          <p:cNvSpPr/>
          <p:nvPr/>
        </p:nvSpPr>
        <p:spPr>
          <a:xfrm>
            <a:off x="859536" y="1280160"/>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Identity</a:t>
            </a:r>
            <a:endParaRPr lang="en-US" sz="1250" dirty="0"/>
          </a:p>
        </p:txBody>
      </p:sp>
      <p:sp>
        <p:nvSpPr>
          <p:cNvPr id="12" name="Shape 10"/>
          <p:cNvSpPr/>
          <p:nvPr/>
        </p:nvSpPr>
        <p:spPr>
          <a:xfrm>
            <a:off x="457200" y="1792224"/>
            <a:ext cx="3977640" cy="402336"/>
          </a:xfrm>
          <a:prstGeom prst="roundRect">
            <a:avLst>
              <a:gd name="adj" fmla="val 15909"/>
            </a:avLst>
          </a:prstGeom>
          <a:solidFill>
            <a:srgbClr val="FFFDF8"/>
          </a:solidFill>
          <a:ln w="12700">
            <a:solidFill>
              <a:srgbClr val="D4B896"/>
            </a:solidFill>
            <a:prstDash val="solid"/>
          </a:ln>
        </p:spPr>
      </p:sp>
      <p:sp>
        <p:nvSpPr>
          <p:cNvPr id="13" name="Shape 11"/>
          <p:cNvSpPr/>
          <p:nvPr/>
        </p:nvSpPr>
        <p:spPr>
          <a:xfrm>
            <a:off x="548640" y="1883664"/>
            <a:ext cx="219456" cy="219456"/>
          </a:xfrm>
          <a:prstGeom prst="ellipse">
            <a:avLst/>
          </a:prstGeom>
          <a:solidFill>
            <a:srgbClr val="C8922A"/>
          </a:solidFill>
          <a:ln w="12700">
            <a:solidFill>
              <a:srgbClr val="C8922A"/>
            </a:solidFill>
            <a:prstDash val="solid"/>
          </a:ln>
        </p:spPr>
      </p:sp>
      <p:sp>
        <p:nvSpPr>
          <p:cNvPr id="14" name="Text 12"/>
          <p:cNvSpPr/>
          <p:nvPr/>
        </p:nvSpPr>
        <p:spPr>
          <a:xfrm>
            <a:off x="859536" y="1792224"/>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Purpose</a:t>
            </a:r>
            <a:endParaRPr lang="en-US" sz="1250" dirty="0"/>
          </a:p>
        </p:txBody>
      </p:sp>
      <p:sp>
        <p:nvSpPr>
          <p:cNvPr id="15" name="Shape 13"/>
          <p:cNvSpPr/>
          <p:nvPr/>
        </p:nvSpPr>
        <p:spPr>
          <a:xfrm>
            <a:off x="457200" y="2304288"/>
            <a:ext cx="3977640" cy="402336"/>
          </a:xfrm>
          <a:prstGeom prst="roundRect">
            <a:avLst>
              <a:gd name="adj" fmla="val 15909"/>
            </a:avLst>
          </a:prstGeom>
          <a:solidFill>
            <a:srgbClr val="F2E6D4"/>
          </a:solidFill>
          <a:ln w="12700">
            <a:solidFill>
              <a:srgbClr val="D4B896"/>
            </a:solidFill>
            <a:prstDash val="solid"/>
          </a:ln>
        </p:spPr>
      </p:sp>
      <p:sp>
        <p:nvSpPr>
          <p:cNvPr id="16" name="Shape 14"/>
          <p:cNvSpPr/>
          <p:nvPr/>
        </p:nvSpPr>
        <p:spPr>
          <a:xfrm>
            <a:off x="548640" y="2395728"/>
            <a:ext cx="219456" cy="219456"/>
          </a:xfrm>
          <a:prstGeom prst="ellipse">
            <a:avLst/>
          </a:prstGeom>
          <a:solidFill>
            <a:srgbClr val="C8922A"/>
          </a:solidFill>
          <a:ln w="12700">
            <a:solidFill>
              <a:srgbClr val="C8922A"/>
            </a:solidFill>
            <a:prstDash val="solid"/>
          </a:ln>
        </p:spPr>
      </p:sp>
      <p:sp>
        <p:nvSpPr>
          <p:cNvPr id="17" name="Text 15"/>
          <p:cNvSpPr/>
          <p:nvPr/>
        </p:nvSpPr>
        <p:spPr>
          <a:xfrm>
            <a:off x="859536" y="2304288"/>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Relationships</a:t>
            </a:r>
            <a:endParaRPr lang="en-US" sz="1250" dirty="0"/>
          </a:p>
        </p:txBody>
      </p:sp>
      <p:sp>
        <p:nvSpPr>
          <p:cNvPr id="18" name="Shape 16"/>
          <p:cNvSpPr/>
          <p:nvPr/>
        </p:nvSpPr>
        <p:spPr>
          <a:xfrm>
            <a:off x="457200" y="2816352"/>
            <a:ext cx="3977640" cy="402336"/>
          </a:xfrm>
          <a:prstGeom prst="roundRect">
            <a:avLst>
              <a:gd name="adj" fmla="val 15909"/>
            </a:avLst>
          </a:prstGeom>
          <a:solidFill>
            <a:srgbClr val="FFFDF8"/>
          </a:solidFill>
          <a:ln w="12700">
            <a:solidFill>
              <a:srgbClr val="D4B896"/>
            </a:solidFill>
            <a:prstDash val="solid"/>
          </a:ln>
        </p:spPr>
      </p:sp>
      <p:sp>
        <p:nvSpPr>
          <p:cNvPr id="19" name="Shape 17"/>
          <p:cNvSpPr/>
          <p:nvPr/>
        </p:nvSpPr>
        <p:spPr>
          <a:xfrm>
            <a:off x="548640" y="2907792"/>
            <a:ext cx="219456" cy="219456"/>
          </a:xfrm>
          <a:prstGeom prst="ellipse">
            <a:avLst/>
          </a:prstGeom>
          <a:solidFill>
            <a:srgbClr val="C8922A"/>
          </a:solidFill>
          <a:ln w="12700">
            <a:solidFill>
              <a:srgbClr val="C8922A"/>
            </a:solidFill>
            <a:prstDash val="solid"/>
          </a:ln>
        </p:spPr>
      </p:sp>
      <p:sp>
        <p:nvSpPr>
          <p:cNvPr id="20" name="Text 18"/>
          <p:cNvSpPr/>
          <p:nvPr/>
        </p:nvSpPr>
        <p:spPr>
          <a:xfrm>
            <a:off x="859536" y="2816352"/>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Routine</a:t>
            </a:r>
            <a:endParaRPr lang="en-US" sz="1250" dirty="0"/>
          </a:p>
        </p:txBody>
      </p:sp>
      <p:sp>
        <p:nvSpPr>
          <p:cNvPr id="21" name="Shape 19"/>
          <p:cNvSpPr/>
          <p:nvPr/>
        </p:nvSpPr>
        <p:spPr>
          <a:xfrm>
            <a:off x="457200" y="3328416"/>
            <a:ext cx="3977640" cy="402336"/>
          </a:xfrm>
          <a:prstGeom prst="roundRect">
            <a:avLst>
              <a:gd name="adj" fmla="val 15909"/>
            </a:avLst>
          </a:prstGeom>
          <a:solidFill>
            <a:srgbClr val="F2E6D4"/>
          </a:solidFill>
          <a:ln w="12700">
            <a:solidFill>
              <a:srgbClr val="D4B896"/>
            </a:solidFill>
            <a:prstDash val="solid"/>
          </a:ln>
        </p:spPr>
      </p:sp>
      <p:sp>
        <p:nvSpPr>
          <p:cNvPr id="22" name="Shape 20"/>
          <p:cNvSpPr/>
          <p:nvPr/>
        </p:nvSpPr>
        <p:spPr>
          <a:xfrm>
            <a:off x="548640" y="3419856"/>
            <a:ext cx="219456" cy="219456"/>
          </a:xfrm>
          <a:prstGeom prst="ellipse">
            <a:avLst/>
          </a:prstGeom>
          <a:solidFill>
            <a:srgbClr val="C8922A"/>
          </a:solidFill>
          <a:ln w="12700">
            <a:solidFill>
              <a:srgbClr val="C8922A"/>
            </a:solidFill>
            <a:prstDash val="solid"/>
          </a:ln>
        </p:spPr>
      </p:sp>
      <p:sp>
        <p:nvSpPr>
          <p:cNvPr id="23" name="Text 21"/>
          <p:cNvSpPr/>
          <p:nvPr/>
        </p:nvSpPr>
        <p:spPr>
          <a:xfrm>
            <a:off x="859536" y="3328416"/>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Community</a:t>
            </a:r>
            <a:endParaRPr lang="en-US" sz="1250" dirty="0"/>
          </a:p>
        </p:txBody>
      </p:sp>
      <p:sp>
        <p:nvSpPr>
          <p:cNvPr id="24" name="Shape 22"/>
          <p:cNvSpPr/>
          <p:nvPr/>
        </p:nvSpPr>
        <p:spPr>
          <a:xfrm>
            <a:off x="4754880" y="1280160"/>
            <a:ext cx="3977640" cy="402336"/>
          </a:xfrm>
          <a:prstGeom prst="roundRect">
            <a:avLst>
              <a:gd name="adj" fmla="val 15909"/>
            </a:avLst>
          </a:prstGeom>
          <a:solidFill>
            <a:srgbClr val="F2E6D4"/>
          </a:solidFill>
          <a:ln w="12700">
            <a:solidFill>
              <a:srgbClr val="D4B896"/>
            </a:solidFill>
            <a:prstDash val="solid"/>
          </a:ln>
        </p:spPr>
      </p:sp>
      <p:sp>
        <p:nvSpPr>
          <p:cNvPr id="25" name="Shape 23"/>
          <p:cNvSpPr/>
          <p:nvPr/>
        </p:nvSpPr>
        <p:spPr>
          <a:xfrm>
            <a:off x="4846320" y="1371600"/>
            <a:ext cx="219456" cy="219456"/>
          </a:xfrm>
          <a:prstGeom prst="ellipse">
            <a:avLst/>
          </a:prstGeom>
          <a:solidFill>
            <a:srgbClr val="C8922A"/>
          </a:solidFill>
          <a:ln w="12700">
            <a:solidFill>
              <a:srgbClr val="C8922A"/>
            </a:solidFill>
            <a:prstDash val="solid"/>
          </a:ln>
        </p:spPr>
      </p:sp>
      <p:sp>
        <p:nvSpPr>
          <p:cNvPr id="26" name="Text 24"/>
          <p:cNvSpPr/>
          <p:nvPr/>
        </p:nvSpPr>
        <p:spPr>
          <a:xfrm>
            <a:off x="5157216" y="1280160"/>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Physical health</a:t>
            </a:r>
            <a:endParaRPr lang="en-US" sz="1250" dirty="0"/>
          </a:p>
        </p:txBody>
      </p:sp>
      <p:sp>
        <p:nvSpPr>
          <p:cNvPr id="27" name="Shape 25"/>
          <p:cNvSpPr/>
          <p:nvPr/>
        </p:nvSpPr>
        <p:spPr>
          <a:xfrm>
            <a:off x="4754880" y="1792224"/>
            <a:ext cx="3977640" cy="402336"/>
          </a:xfrm>
          <a:prstGeom prst="roundRect">
            <a:avLst>
              <a:gd name="adj" fmla="val 15909"/>
            </a:avLst>
          </a:prstGeom>
          <a:solidFill>
            <a:srgbClr val="FFFDF8"/>
          </a:solidFill>
          <a:ln w="12700">
            <a:solidFill>
              <a:srgbClr val="D4B896"/>
            </a:solidFill>
            <a:prstDash val="solid"/>
          </a:ln>
        </p:spPr>
      </p:sp>
      <p:sp>
        <p:nvSpPr>
          <p:cNvPr id="28" name="Shape 26"/>
          <p:cNvSpPr/>
          <p:nvPr/>
        </p:nvSpPr>
        <p:spPr>
          <a:xfrm>
            <a:off x="4846320" y="1883664"/>
            <a:ext cx="219456" cy="219456"/>
          </a:xfrm>
          <a:prstGeom prst="ellipse">
            <a:avLst/>
          </a:prstGeom>
          <a:solidFill>
            <a:srgbClr val="C8922A"/>
          </a:solidFill>
          <a:ln w="12700">
            <a:solidFill>
              <a:srgbClr val="C8922A"/>
            </a:solidFill>
            <a:prstDash val="solid"/>
          </a:ln>
        </p:spPr>
      </p:sp>
      <p:sp>
        <p:nvSpPr>
          <p:cNvPr id="29" name="Text 27"/>
          <p:cNvSpPr/>
          <p:nvPr/>
        </p:nvSpPr>
        <p:spPr>
          <a:xfrm>
            <a:off x="5157216" y="1792224"/>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Mental health</a:t>
            </a:r>
            <a:endParaRPr lang="en-US" sz="1250" dirty="0"/>
          </a:p>
        </p:txBody>
      </p:sp>
      <p:sp>
        <p:nvSpPr>
          <p:cNvPr id="30" name="Shape 28"/>
          <p:cNvSpPr/>
          <p:nvPr/>
        </p:nvSpPr>
        <p:spPr>
          <a:xfrm>
            <a:off x="4754880" y="2304288"/>
            <a:ext cx="3977640" cy="402336"/>
          </a:xfrm>
          <a:prstGeom prst="roundRect">
            <a:avLst>
              <a:gd name="adj" fmla="val 15909"/>
            </a:avLst>
          </a:prstGeom>
          <a:solidFill>
            <a:srgbClr val="F2E6D4"/>
          </a:solidFill>
          <a:ln w="12700">
            <a:solidFill>
              <a:srgbClr val="D4B896"/>
            </a:solidFill>
            <a:prstDash val="solid"/>
          </a:ln>
        </p:spPr>
      </p:sp>
      <p:sp>
        <p:nvSpPr>
          <p:cNvPr id="31" name="Shape 29"/>
          <p:cNvSpPr/>
          <p:nvPr/>
        </p:nvSpPr>
        <p:spPr>
          <a:xfrm>
            <a:off x="4846320" y="2395728"/>
            <a:ext cx="219456" cy="219456"/>
          </a:xfrm>
          <a:prstGeom prst="ellipse">
            <a:avLst/>
          </a:prstGeom>
          <a:solidFill>
            <a:srgbClr val="C8922A"/>
          </a:solidFill>
          <a:ln w="12700">
            <a:solidFill>
              <a:srgbClr val="C8922A"/>
            </a:solidFill>
            <a:prstDash val="solid"/>
          </a:ln>
        </p:spPr>
      </p:sp>
      <p:sp>
        <p:nvSpPr>
          <p:cNvPr id="32" name="Text 30"/>
          <p:cNvSpPr/>
          <p:nvPr/>
        </p:nvSpPr>
        <p:spPr>
          <a:xfrm>
            <a:off x="5157216" y="2304288"/>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Family roles</a:t>
            </a:r>
            <a:endParaRPr lang="en-US" sz="1250" dirty="0"/>
          </a:p>
        </p:txBody>
      </p:sp>
      <p:sp>
        <p:nvSpPr>
          <p:cNvPr id="33" name="Shape 31"/>
          <p:cNvSpPr/>
          <p:nvPr/>
        </p:nvSpPr>
        <p:spPr>
          <a:xfrm>
            <a:off x="4754880" y="2816352"/>
            <a:ext cx="3977640" cy="402336"/>
          </a:xfrm>
          <a:prstGeom prst="roundRect">
            <a:avLst>
              <a:gd name="adj" fmla="val 15909"/>
            </a:avLst>
          </a:prstGeom>
          <a:solidFill>
            <a:srgbClr val="FFFDF8"/>
          </a:solidFill>
          <a:ln w="12700">
            <a:solidFill>
              <a:srgbClr val="D4B896"/>
            </a:solidFill>
            <a:prstDash val="solid"/>
          </a:ln>
        </p:spPr>
      </p:sp>
      <p:sp>
        <p:nvSpPr>
          <p:cNvPr id="34" name="Shape 32"/>
          <p:cNvSpPr/>
          <p:nvPr/>
        </p:nvSpPr>
        <p:spPr>
          <a:xfrm>
            <a:off x="4846320" y="2907792"/>
            <a:ext cx="219456" cy="219456"/>
          </a:xfrm>
          <a:prstGeom prst="ellipse">
            <a:avLst/>
          </a:prstGeom>
          <a:solidFill>
            <a:srgbClr val="C8922A"/>
          </a:solidFill>
          <a:ln w="12700">
            <a:solidFill>
              <a:srgbClr val="C8922A"/>
            </a:solidFill>
            <a:prstDash val="solid"/>
          </a:ln>
        </p:spPr>
      </p:sp>
      <p:sp>
        <p:nvSpPr>
          <p:cNvPr id="35" name="Text 33"/>
          <p:cNvSpPr/>
          <p:nvPr/>
        </p:nvSpPr>
        <p:spPr>
          <a:xfrm>
            <a:off x="5157216" y="2816352"/>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Financial stability</a:t>
            </a:r>
            <a:endParaRPr lang="en-US" sz="1250" dirty="0"/>
          </a:p>
        </p:txBody>
      </p:sp>
      <p:sp>
        <p:nvSpPr>
          <p:cNvPr id="36" name="Shape 34"/>
          <p:cNvSpPr/>
          <p:nvPr/>
        </p:nvSpPr>
        <p:spPr>
          <a:xfrm>
            <a:off x="4754880" y="3328416"/>
            <a:ext cx="3977640" cy="402336"/>
          </a:xfrm>
          <a:prstGeom prst="roundRect">
            <a:avLst>
              <a:gd name="adj" fmla="val 15909"/>
            </a:avLst>
          </a:prstGeom>
          <a:solidFill>
            <a:srgbClr val="F2E6D4"/>
          </a:solidFill>
          <a:ln w="12700">
            <a:solidFill>
              <a:srgbClr val="D4B896"/>
            </a:solidFill>
            <a:prstDash val="solid"/>
          </a:ln>
        </p:spPr>
      </p:sp>
      <p:sp>
        <p:nvSpPr>
          <p:cNvPr id="37" name="Shape 35"/>
          <p:cNvSpPr/>
          <p:nvPr/>
        </p:nvSpPr>
        <p:spPr>
          <a:xfrm>
            <a:off x="4846320" y="3419856"/>
            <a:ext cx="219456" cy="219456"/>
          </a:xfrm>
          <a:prstGeom prst="ellipse">
            <a:avLst/>
          </a:prstGeom>
          <a:solidFill>
            <a:srgbClr val="C8922A"/>
          </a:solidFill>
          <a:ln w="12700">
            <a:solidFill>
              <a:srgbClr val="C8922A"/>
            </a:solidFill>
            <a:prstDash val="solid"/>
          </a:ln>
        </p:spPr>
      </p:sp>
      <p:sp>
        <p:nvSpPr>
          <p:cNvPr id="38" name="Text 36"/>
          <p:cNvSpPr/>
          <p:nvPr/>
        </p:nvSpPr>
        <p:spPr>
          <a:xfrm>
            <a:off x="5157216" y="3328416"/>
            <a:ext cx="3474720" cy="402336"/>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Sense of belonging</a:t>
            </a:r>
            <a:endParaRPr lang="en-US" sz="1250" dirty="0"/>
          </a:p>
        </p:txBody>
      </p:sp>
      <p:sp>
        <p:nvSpPr>
          <p:cNvPr id="39" name="Shape 37"/>
          <p:cNvSpPr/>
          <p:nvPr/>
        </p:nvSpPr>
        <p:spPr>
          <a:xfrm>
            <a:off x="411480" y="4315968"/>
            <a:ext cx="8321040" cy="438912"/>
          </a:xfrm>
          <a:prstGeom prst="roundRect">
            <a:avLst>
              <a:gd name="adj" fmla="val 16667"/>
            </a:avLst>
          </a:prstGeom>
          <a:solidFill>
            <a:srgbClr val="4A1C1C"/>
          </a:solidFill>
          <a:ln w="12700">
            <a:solidFill>
              <a:srgbClr val="4A1C1C"/>
            </a:solidFill>
            <a:prstDash val="solid"/>
          </a:ln>
        </p:spPr>
      </p:sp>
      <p:sp>
        <p:nvSpPr>
          <p:cNvPr id="40" name="Text 38"/>
          <p:cNvSpPr/>
          <p:nvPr/>
        </p:nvSpPr>
        <p:spPr>
          <a:xfrm>
            <a:off x="685800" y="4315968"/>
            <a:ext cx="1371600" cy="43891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Service</a:t>
            </a:r>
            <a:endParaRPr lang="en-US" sz="1200" dirty="0"/>
          </a:p>
        </p:txBody>
      </p:sp>
      <p:sp>
        <p:nvSpPr>
          <p:cNvPr id="41" name="Text 39"/>
          <p:cNvSpPr/>
          <p:nvPr/>
        </p:nvSpPr>
        <p:spPr>
          <a:xfrm>
            <a:off x="2011680" y="4315968"/>
            <a:ext cx="292608" cy="438912"/>
          </a:xfrm>
          <a:prstGeom prst="rect">
            <a:avLst/>
          </a:prstGeom>
          <a:noFill/>
          <a:ln/>
        </p:spPr>
        <p:txBody>
          <a:bodyPr wrap="square" lIns="0" tIns="0" rIns="0" bIns="0" rtlCol="0" anchor="ctr"/>
          <a:lstStyle/>
          <a:p>
            <a:pPr algn="ctr" indent="0" marL="0">
              <a:buNone/>
            </a:pPr>
            <a:r>
              <a:rPr lang="en-US" sz="1400" dirty="0">
                <a:solidFill>
                  <a:srgbClr val="C8922A"/>
                </a:solidFill>
                <a:latin typeface="Calibri" pitchFamily="34" charset="0"/>
                <a:ea typeface="Calibri" pitchFamily="34" charset="-122"/>
                <a:cs typeface="Calibri" pitchFamily="34" charset="-120"/>
              </a:rPr>
              <a:t>→</a:t>
            </a:r>
            <a:endParaRPr lang="en-US" sz="1400" dirty="0"/>
          </a:p>
        </p:txBody>
      </p:sp>
      <p:sp>
        <p:nvSpPr>
          <p:cNvPr id="42" name="Text 40"/>
          <p:cNvSpPr/>
          <p:nvPr/>
        </p:nvSpPr>
        <p:spPr>
          <a:xfrm>
            <a:off x="2295144" y="4315968"/>
            <a:ext cx="1371600" cy="43891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Transition</a:t>
            </a:r>
            <a:endParaRPr lang="en-US" sz="1200" dirty="0"/>
          </a:p>
        </p:txBody>
      </p:sp>
      <p:sp>
        <p:nvSpPr>
          <p:cNvPr id="43" name="Text 41"/>
          <p:cNvSpPr/>
          <p:nvPr/>
        </p:nvSpPr>
        <p:spPr>
          <a:xfrm>
            <a:off x="3621024" y="4315968"/>
            <a:ext cx="292608" cy="438912"/>
          </a:xfrm>
          <a:prstGeom prst="rect">
            <a:avLst/>
          </a:prstGeom>
          <a:noFill/>
          <a:ln/>
        </p:spPr>
        <p:txBody>
          <a:bodyPr wrap="square" lIns="0" tIns="0" rIns="0" bIns="0" rtlCol="0" anchor="ctr"/>
          <a:lstStyle/>
          <a:p>
            <a:pPr algn="ctr" indent="0" marL="0">
              <a:buNone/>
            </a:pPr>
            <a:r>
              <a:rPr lang="en-US" sz="1400" dirty="0">
                <a:solidFill>
                  <a:srgbClr val="C8922A"/>
                </a:solidFill>
                <a:latin typeface="Calibri" pitchFamily="34" charset="0"/>
                <a:ea typeface="Calibri" pitchFamily="34" charset="-122"/>
                <a:cs typeface="Calibri" pitchFamily="34" charset="-120"/>
              </a:rPr>
              <a:t>→</a:t>
            </a:r>
            <a:endParaRPr lang="en-US" sz="1400" dirty="0"/>
          </a:p>
        </p:txBody>
      </p:sp>
      <p:sp>
        <p:nvSpPr>
          <p:cNvPr id="44" name="Text 42"/>
          <p:cNvSpPr/>
          <p:nvPr/>
        </p:nvSpPr>
        <p:spPr>
          <a:xfrm>
            <a:off x="3904488" y="4315968"/>
            <a:ext cx="1371600" cy="43891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Rebuilding</a:t>
            </a:r>
            <a:endParaRPr lang="en-US" sz="1200" dirty="0"/>
          </a:p>
        </p:txBody>
      </p:sp>
      <p:sp>
        <p:nvSpPr>
          <p:cNvPr id="45" name="Text 43"/>
          <p:cNvSpPr/>
          <p:nvPr/>
        </p:nvSpPr>
        <p:spPr>
          <a:xfrm>
            <a:off x="5230368" y="4315968"/>
            <a:ext cx="292608" cy="438912"/>
          </a:xfrm>
          <a:prstGeom prst="rect">
            <a:avLst/>
          </a:prstGeom>
          <a:noFill/>
          <a:ln/>
        </p:spPr>
        <p:txBody>
          <a:bodyPr wrap="square" lIns="0" tIns="0" rIns="0" bIns="0" rtlCol="0" anchor="ctr"/>
          <a:lstStyle/>
          <a:p>
            <a:pPr algn="ctr" indent="0" marL="0">
              <a:buNone/>
            </a:pPr>
            <a:r>
              <a:rPr lang="en-US" sz="1400" dirty="0">
                <a:solidFill>
                  <a:srgbClr val="C8922A"/>
                </a:solidFill>
                <a:latin typeface="Calibri" pitchFamily="34" charset="0"/>
                <a:ea typeface="Calibri" pitchFamily="34" charset="-122"/>
                <a:cs typeface="Calibri" pitchFamily="34" charset="-120"/>
              </a:rPr>
              <a:t>→</a:t>
            </a:r>
            <a:endParaRPr lang="en-US" sz="1400" dirty="0"/>
          </a:p>
        </p:txBody>
      </p:sp>
      <p:sp>
        <p:nvSpPr>
          <p:cNvPr id="46" name="Text 44"/>
          <p:cNvSpPr/>
          <p:nvPr/>
        </p:nvSpPr>
        <p:spPr>
          <a:xfrm>
            <a:off x="5513832" y="4315968"/>
            <a:ext cx="1371600" cy="43891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Belonging</a:t>
            </a:r>
            <a:endParaRPr lang="en-US" sz="1200" dirty="0"/>
          </a:p>
        </p:txBody>
      </p:sp>
      <p:sp>
        <p:nvSpPr>
          <p:cNvPr id="47" name="Text 45"/>
          <p:cNvSpPr/>
          <p:nvPr/>
        </p:nvSpPr>
        <p:spPr>
          <a:xfrm>
            <a:off x="6839712" y="4315968"/>
            <a:ext cx="292608" cy="438912"/>
          </a:xfrm>
          <a:prstGeom prst="rect">
            <a:avLst/>
          </a:prstGeom>
          <a:noFill/>
          <a:ln/>
        </p:spPr>
        <p:txBody>
          <a:bodyPr wrap="square" lIns="0" tIns="0" rIns="0" bIns="0" rtlCol="0" anchor="ctr"/>
          <a:lstStyle/>
          <a:p>
            <a:pPr algn="ctr" indent="0" marL="0">
              <a:buNone/>
            </a:pPr>
            <a:r>
              <a:rPr lang="en-US" sz="1400" dirty="0">
                <a:solidFill>
                  <a:srgbClr val="C8922A"/>
                </a:solidFill>
                <a:latin typeface="Calibri" pitchFamily="34" charset="0"/>
                <a:ea typeface="Calibri" pitchFamily="34" charset="-122"/>
                <a:cs typeface="Calibri" pitchFamily="34" charset="-120"/>
              </a:rPr>
              <a:t>→</a:t>
            </a:r>
            <a:endParaRPr lang="en-US" sz="1400" dirty="0"/>
          </a:p>
        </p:txBody>
      </p:sp>
      <p:sp>
        <p:nvSpPr>
          <p:cNvPr id="48" name="Text 46"/>
          <p:cNvSpPr/>
          <p:nvPr/>
        </p:nvSpPr>
        <p:spPr>
          <a:xfrm>
            <a:off x="7123176" y="4315968"/>
            <a:ext cx="1371600" cy="43891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Purpose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Text 1"/>
          <p:cNvSpPr/>
          <p:nvPr/>
        </p:nvSpPr>
        <p:spPr>
          <a:xfrm>
            <a:off x="457200" y="502920"/>
            <a:ext cx="8229600" cy="1005840"/>
          </a:xfrm>
          <a:prstGeom prst="rect">
            <a:avLst/>
          </a:prstGeom>
          <a:noFill/>
          <a:ln/>
        </p:spPr>
        <p:txBody>
          <a:bodyPr wrap="square" lIns="0" tIns="0" rIns="0" bIns="0" rtlCol="0" anchor="ctr"/>
          <a:lstStyle/>
          <a:p>
            <a:pPr indent="0" marL="0">
              <a:buNone/>
            </a:pPr>
            <a:r>
              <a:rPr lang="en-US" sz="4200" b="1" dirty="0">
                <a:solidFill>
                  <a:srgbClr val="FAF3E8"/>
                </a:solidFill>
                <a:latin typeface="Cambria" pitchFamily="34" charset="0"/>
                <a:ea typeface="Cambria" pitchFamily="34" charset="-122"/>
                <a:cs typeface="Cambria" pitchFamily="34" charset="-120"/>
              </a:rPr>
              <a:t>What happens after the uniform comes off?</a:t>
            </a:r>
            <a:endParaRPr lang="en-US" sz="4200" dirty="0"/>
          </a:p>
        </p:txBody>
      </p:sp>
      <p:sp>
        <p:nvSpPr>
          <p:cNvPr id="4" name="Shape 2"/>
          <p:cNvSpPr/>
          <p:nvPr/>
        </p:nvSpPr>
        <p:spPr>
          <a:xfrm>
            <a:off x="457200" y="1627632"/>
            <a:ext cx="7772400" cy="0"/>
          </a:xfrm>
          <a:prstGeom prst="line">
            <a:avLst/>
          </a:prstGeom>
          <a:noFill/>
          <a:ln w="12700">
            <a:solidFill>
              <a:srgbClr val="C8922A"/>
            </a:solidFill>
            <a:prstDash val="solid"/>
          </a:ln>
        </p:spPr>
      </p:sp>
      <p:sp>
        <p:nvSpPr>
          <p:cNvPr id="5" name="Shape 3"/>
          <p:cNvSpPr/>
          <p:nvPr/>
        </p:nvSpPr>
        <p:spPr>
          <a:xfrm>
            <a:off x="411480" y="1783080"/>
            <a:ext cx="2651760" cy="1965960"/>
          </a:xfrm>
          <a:prstGeom prst="roundRect">
            <a:avLst>
              <a:gd name="adj" fmla="val 4651"/>
            </a:avLst>
          </a:prstGeom>
          <a:solidFill>
            <a:srgbClr val="4A1C1C"/>
          </a:solidFill>
          <a:ln w="12700">
            <a:solidFill>
              <a:srgbClr val="C8922A"/>
            </a:solidFill>
            <a:prstDash val="solid"/>
          </a:ln>
          <a:effectLst>
            <a:outerShdw sx="100000" sy="100000" kx="0" ky="0" algn="bl" rotWithShape="0" blurRad="88900" dist="25400" dir="2700000">
              <a:srgbClr val="000000">
                <a:alpha val="18000"/>
              </a:srgbClr>
            </a:outerShdw>
          </a:effectLst>
        </p:spPr>
      </p:sp>
      <p:sp>
        <p:nvSpPr>
          <p:cNvPr id="6" name="Text 4"/>
          <p:cNvSpPr/>
          <p:nvPr/>
        </p:nvSpPr>
        <p:spPr>
          <a:xfrm>
            <a:off x="411480" y="1874520"/>
            <a:ext cx="2651760" cy="411480"/>
          </a:xfrm>
          <a:prstGeom prst="rect">
            <a:avLst/>
          </a:prstGeom>
          <a:noFill/>
          <a:ln/>
        </p:spPr>
        <p:txBody>
          <a:bodyPr wrap="square" lIns="0" tIns="0" rIns="0" bIns="0" rtlCol="0" anchor="ctr"/>
          <a:lstStyle/>
          <a:p>
            <a:pPr algn="ctr" indent="0" marL="0">
              <a:buNone/>
            </a:pPr>
            <a:r>
              <a:rPr lang="en-US" sz="1300" b="1" spc="150" kern="0" dirty="0">
                <a:solidFill>
                  <a:srgbClr val="C8922A"/>
                </a:solidFill>
                <a:latin typeface="Calibri" pitchFamily="34" charset="0"/>
                <a:ea typeface="Calibri" pitchFamily="34" charset="-122"/>
                <a:cs typeface="Calibri" pitchFamily="34" charset="-120"/>
              </a:rPr>
              <a:t>RESOURCES</a:t>
            </a:r>
            <a:endParaRPr lang="en-US" sz="1300" dirty="0"/>
          </a:p>
        </p:txBody>
      </p:sp>
      <p:sp>
        <p:nvSpPr>
          <p:cNvPr id="7" name="Shape 5"/>
          <p:cNvSpPr/>
          <p:nvPr/>
        </p:nvSpPr>
        <p:spPr>
          <a:xfrm>
            <a:off x="685800" y="2331720"/>
            <a:ext cx="2103120" cy="0"/>
          </a:xfrm>
          <a:prstGeom prst="line">
            <a:avLst/>
          </a:prstGeom>
          <a:noFill/>
          <a:ln w="9525">
            <a:solidFill>
              <a:srgbClr val="C8922A">
                <a:alpha val="60000"/>
              </a:srgbClr>
            </a:solidFill>
            <a:prstDash val="solid"/>
          </a:ln>
        </p:spPr>
      </p:sp>
      <p:sp>
        <p:nvSpPr>
          <p:cNvPr id="8" name="Text 6"/>
          <p:cNvSpPr/>
          <p:nvPr/>
        </p:nvSpPr>
        <p:spPr>
          <a:xfrm>
            <a:off x="502920" y="2395728"/>
            <a:ext cx="2468880" cy="1234440"/>
          </a:xfrm>
          <a:prstGeom prst="rect">
            <a:avLst/>
          </a:prstGeom>
          <a:noFill/>
          <a:ln/>
        </p:spPr>
        <p:txBody>
          <a:bodyPr wrap="square" lIns="0" tIns="0" rIns="0" bIns="0" rtlCol="0" anchor="ctr"/>
          <a:lstStyle/>
          <a:p>
            <a:pPr algn="ctr" indent="0" marL="0">
              <a:buNone/>
            </a:pPr>
            <a:r>
              <a:rPr lang="en-US" sz="1400" i="1" dirty="0">
                <a:solidFill>
                  <a:srgbClr val="FAF3E8"/>
                </a:solidFill>
                <a:latin typeface="Cambria" pitchFamily="34" charset="0"/>
                <a:ea typeface="Cambria" pitchFamily="34" charset="-122"/>
                <a:cs typeface="Cambria" pitchFamily="34" charset="-120"/>
              </a:rPr>
              <a:t>Can I find the help I need?</a:t>
            </a:r>
            <a:endParaRPr lang="en-US" sz="1400" dirty="0"/>
          </a:p>
        </p:txBody>
      </p:sp>
      <p:sp>
        <p:nvSpPr>
          <p:cNvPr id="9" name="Shape 7"/>
          <p:cNvSpPr/>
          <p:nvPr/>
        </p:nvSpPr>
        <p:spPr>
          <a:xfrm>
            <a:off x="3246120" y="1783080"/>
            <a:ext cx="2651760" cy="1965960"/>
          </a:xfrm>
          <a:prstGeom prst="roundRect">
            <a:avLst>
              <a:gd name="adj" fmla="val 4651"/>
            </a:avLst>
          </a:prstGeom>
          <a:solidFill>
            <a:srgbClr val="A0522D"/>
          </a:solidFill>
          <a:ln w="12700">
            <a:solidFill>
              <a:srgbClr val="C8922A"/>
            </a:solidFill>
            <a:prstDash val="solid"/>
          </a:ln>
          <a:effectLst>
            <a:outerShdw sx="100000" sy="100000" kx="0" ky="0" algn="bl" rotWithShape="0" blurRad="88900" dist="25400" dir="2700000">
              <a:srgbClr val="000000">
                <a:alpha val="18000"/>
              </a:srgbClr>
            </a:outerShdw>
          </a:effectLst>
        </p:spPr>
      </p:sp>
      <p:sp>
        <p:nvSpPr>
          <p:cNvPr id="10" name="Text 8"/>
          <p:cNvSpPr/>
          <p:nvPr/>
        </p:nvSpPr>
        <p:spPr>
          <a:xfrm>
            <a:off x="3246120" y="1874520"/>
            <a:ext cx="2651760" cy="411480"/>
          </a:xfrm>
          <a:prstGeom prst="rect">
            <a:avLst/>
          </a:prstGeom>
          <a:noFill/>
          <a:ln/>
        </p:spPr>
        <p:txBody>
          <a:bodyPr wrap="square" lIns="0" tIns="0" rIns="0" bIns="0" rtlCol="0" anchor="ctr"/>
          <a:lstStyle/>
          <a:p>
            <a:pPr algn="ctr" indent="0" marL="0">
              <a:buNone/>
            </a:pPr>
            <a:r>
              <a:rPr lang="en-US" sz="1300" b="1" spc="150" kern="0" dirty="0">
                <a:solidFill>
                  <a:srgbClr val="C8922A"/>
                </a:solidFill>
                <a:latin typeface="Calibri" pitchFamily="34" charset="0"/>
                <a:ea typeface="Calibri" pitchFamily="34" charset="-122"/>
                <a:cs typeface="Calibri" pitchFamily="34" charset="-120"/>
              </a:rPr>
              <a:t>RECOVERY</a:t>
            </a:r>
            <a:endParaRPr lang="en-US" sz="1300" dirty="0"/>
          </a:p>
        </p:txBody>
      </p:sp>
      <p:sp>
        <p:nvSpPr>
          <p:cNvPr id="11" name="Shape 9"/>
          <p:cNvSpPr/>
          <p:nvPr/>
        </p:nvSpPr>
        <p:spPr>
          <a:xfrm>
            <a:off x="3520440" y="2331720"/>
            <a:ext cx="2103120" cy="0"/>
          </a:xfrm>
          <a:prstGeom prst="line">
            <a:avLst/>
          </a:prstGeom>
          <a:noFill/>
          <a:ln w="9525">
            <a:solidFill>
              <a:srgbClr val="C8922A">
                <a:alpha val="60000"/>
              </a:srgbClr>
            </a:solidFill>
            <a:prstDash val="solid"/>
          </a:ln>
        </p:spPr>
      </p:sp>
      <p:sp>
        <p:nvSpPr>
          <p:cNvPr id="12" name="Text 10"/>
          <p:cNvSpPr/>
          <p:nvPr/>
        </p:nvSpPr>
        <p:spPr>
          <a:xfrm>
            <a:off x="3337560" y="2395728"/>
            <a:ext cx="2468880" cy="1234440"/>
          </a:xfrm>
          <a:prstGeom prst="rect">
            <a:avLst/>
          </a:prstGeom>
          <a:noFill/>
          <a:ln/>
        </p:spPr>
        <p:txBody>
          <a:bodyPr wrap="square" lIns="0" tIns="0" rIns="0" bIns="0" rtlCol="0" anchor="ctr"/>
          <a:lstStyle/>
          <a:p>
            <a:pPr algn="ctr" indent="0" marL="0">
              <a:buNone/>
            </a:pPr>
            <a:r>
              <a:rPr lang="en-US" sz="1400" i="1" dirty="0">
                <a:solidFill>
                  <a:srgbClr val="FAF3E8"/>
                </a:solidFill>
                <a:latin typeface="Cambria" pitchFamily="34" charset="0"/>
                <a:ea typeface="Cambria" pitchFamily="34" charset="-122"/>
                <a:cs typeface="Cambria" pitchFamily="34" charset="-120"/>
              </a:rPr>
              <a:t>Can I rebuild what was disrupted?</a:t>
            </a:r>
            <a:endParaRPr lang="en-US" sz="1400" dirty="0"/>
          </a:p>
        </p:txBody>
      </p:sp>
      <p:sp>
        <p:nvSpPr>
          <p:cNvPr id="13" name="Shape 11"/>
          <p:cNvSpPr/>
          <p:nvPr/>
        </p:nvSpPr>
        <p:spPr>
          <a:xfrm>
            <a:off x="6080760" y="1783080"/>
            <a:ext cx="2651760" cy="1965960"/>
          </a:xfrm>
          <a:prstGeom prst="roundRect">
            <a:avLst>
              <a:gd name="adj" fmla="val 4651"/>
            </a:avLst>
          </a:prstGeom>
          <a:solidFill>
            <a:srgbClr val="7B3030"/>
          </a:solidFill>
          <a:ln w="12700">
            <a:solidFill>
              <a:srgbClr val="C8922A"/>
            </a:solidFill>
            <a:prstDash val="solid"/>
          </a:ln>
          <a:effectLst>
            <a:outerShdw sx="100000" sy="100000" kx="0" ky="0" algn="bl" rotWithShape="0" blurRad="88900" dist="25400" dir="2700000">
              <a:srgbClr val="000000">
                <a:alpha val="18000"/>
              </a:srgbClr>
            </a:outerShdw>
          </a:effectLst>
        </p:spPr>
      </p:sp>
      <p:sp>
        <p:nvSpPr>
          <p:cNvPr id="14" name="Text 12"/>
          <p:cNvSpPr/>
          <p:nvPr/>
        </p:nvSpPr>
        <p:spPr>
          <a:xfrm>
            <a:off x="6080760" y="1874520"/>
            <a:ext cx="2651760" cy="411480"/>
          </a:xfrm>
          <a:prstGeom prst="rect">
            <a:avLst/>
          </a:prstGeom>
          <a:noFill/>
          <a:ln/>
        </p:spPr>
        <p:txBody>
          <a:bodyPr wrap="square" lIns="0" tIns="0" rIns="0" bIns="0" rtlCol="0" anchor="ctr"/>
          <a:lstStyle/>
          <a:p>
            <a:pPr algn="ctr" indent="0" marL="0">
              <a:buNone/>
            </a:pPr>
            <a:r>
              <a:rPr lang="en-US" sz="1300" b="1" spc="150" kern="0" dirty="0">
                <a:solidFill>
                  <a:srgbClr val="C8922A"/>
                </a:solidFill>
                <a:latin typeface="Calibri" pitchFamily="34" charset="0"/>
                <a:ea typeface="Calibri" pitchFamily="34" charset="-122"/>
                <a:cs typeface="Calibri" pitchFamily="34" charset="-120"/>
              </a:rPr>
              <a:t>LONG-TERM WELLNESS</a:t>
            </a:r>
            <a:endParaRPr lang="en-US" sz="1300" dirty="0"/>
          </a:p>
        </p:txBody>
      </p:sp>
      <p:sp>
        <p:nvSpPr>
          <p:cNvPr id="15" name="Shape 13"/>
          <p:cNvSpPr/>
          <p:nvPr/>
        </p:nvSpPr>
        <p:spPr>
          <a:xfrm>
            <a:off x="6355080" y="2331720"/>
            <a:ext cx="2103120" cy="0"/>
          </a:xfrm>
          <a:prstGeom prst="line">
            <a:avLst/>
          </a:prstGeom>
          <a:noFill/>
          <a:ln w="9525">
            <a:solidFill>
              <a:srgbClr val="C8922A">
                <a:alpha val="60000"/>
              </a:srgbClr>
            </a:solidFill>
            <a:prstDash val="solid"/>
          </a:ln>
        </p:spPr>
      </p:sp>
      <p:sp>
        <p:nvSpPr>
          <p:cNvPr id="16" name="Text 14"/>
          <p:cNvSpPr/>
          <p:nvPr/>
        </p:nvSpPr>
        <p:spPr>
          <a:xfrm>
            <a:off x="6172200" y="2395728"/>
            <a:ext cx="2468880" cy="1234440"/>
          </a:xfrm>
          <a:prstGeom prst="rect">
            <a:avLst/>
          </a:prstGeom>
          <a:noFill/>
          <a:ln/>
        </p:spPr>
        <p:txBody>
          <a:bodyPr wrap="square" lIns="0" tIns="0" rIns="0" bIns="0" rtlCol="0" anchor="ctr"/>
          <a:lstStyle/>
          <a:p>
            <a:pPr algn="ctr" indent="0" marL="0">
              <a:buNone/>
            </a:pPr>
            <a:r>
              <a:rPr lang="en-US" sz="1400" i="1" dirty="0">
                <a:solidFill>
                  <a:srgbClr val="FAF3E8"/>
                </a:solidFill>
                <a:latin typeface="Cambria" pitchFamily="34" charset="0"/>
                <a:ea typeface="Cambria" pitchFamily="34" charset="-122"/>
                <a:cs typeface="Cambria" pitchFamily="34" charset="-120"/>
              </a:rPr>
              <a:t>Can I build a life that works?</a:t>
            </a:r>
            <a:endParaRPr lang="en-US" sz="1400" dirty="0"/>
          </a:p>
        </p:txBody>
      </p:sp>
      <p:sp>
        <p:nvSpPr>
          <p:cNvPr id="17" name="Shape 15"/>
          <p:cNvSpPr/>
          <p:nvPr/>
        </p:nvSpPr>
        <p:spPr>
          <a:xfrm>
            <a:off x="411480" y="3950208"/>
            <a:ext cx="8321040" cy="658368"/>
          </a:xfrm>
          <a:prstGeom prst="roundRect">
            <a:avLst>
              <a:gd name="adj" fmla="val 12500"/>
            </a:avLst>
          </a:prstGeom>
          <a:solidFill>
            <a:srgbClr val="C8922A"/>
          </a:solidFill>
          <a:ln w="12700">
            <a:solidFill>
              <a:srgbClr val="C8922A"/>
            </a:solidFill>
            <a:prstDash val="solid"/>
          </a:ln>
        </p:spPr>
      </p:sp>
      <p:sp>
        <p:nvSpPr>
          <p:cNvPr id="18" name="Text 16"/>
          <p:cNvSpPr/>
          <p:nvPr/>
        </p:nvSpPr>
        <p:spPr>
          <a:xfrm>
            <a:off x="411480" y="3950208"/>
            <a:ext cx="8321040" cy="658368"/>
          </a:xfrm>
          <a:prstGeom prst="rect">
            <a:avLst/>
          </a:prstGeom>
          <a:noFill/>
          <a:ln/>
        </p:spPr>
        <p:txBody>
          <a:bodyPr wrap="square" lIns="0" tIns="0" rIns="0" bIns="0" rtlCol="0" anchor="ctr"/>
          <a:lstStyle/>
          <a:p>
            <a:pPr algn="ctr" indent="0" marL="0">
              <a:buNone/>
            </a:pPr>
            <a:r>
              <a:rPr lang="en-US" sz="2000" b="1" spc="100" kern="0" dirty="0">
                <a:solidFill>
                  <a:srgbClr val="4A1C1C"/>
                </a:solidFill>
                <a:latin typeface="Cambria" pitchFamily="34" charset="0"/>
                <a:ea typeface="Cambria" pitchFamily="34" charset="-122"/>
                <a:cs typeface="Cambria" pitchFamily="34" charset="-120"/>
              </a:rPr>
              <a:t>RESOURCES   →   RECOVERY   →   LONG-TERM WELLNESS</a:t>
            </a:r>
            <a:endParaRPr lang="en-US" sz="2000" dirty="0"/>
          </a:p>
        </p:txBody>
      </p:sp>
      <p:sp>
        <p:nvSpPr>
          <p:cNvPr id="19" name="Shape 17"/>
          <p:cNvSpPr/>
          <p:nvPr/>
        </p:nvSpPr>
        <p:spPr>
          <a:xfrm>
            <a:off x="0" y="4892040"/>
            <a:ext cx="9144000" cy="251460"/>
          </a:xfrm>
          <a:prstGeom prst="rect">
            <a:avLst/>
          </a:prstGeom>
          <a:solidFill>
            <a:srgbClr val="4A1C1C"/>
          </a:solidFill>
          <a:ln w="12700">
            <a:solidFill>
              <a:srgbClr val="4A1C1C"/>
            </a:solidFill>
            <a:prstDash val="solid"/>
          </a:ln>
        </p:spPr>
      </p:sp>
      <p:sp>
        <p:nvSpPr>
          <p:cNvPr id="20" name="Text 18"/>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21" name="Text 19"/>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Text 1"/>
          <p:cNvSpPr/>
          <p:nvPr/>
        </p:nvSpPr>
        <p:spPr>
          <a:xfrm>
            <a:off x="457200" y="164592"/>
            <a:ext cx="8229600" cy="292608"/>
          </a:xfrm>
          <a:prstGeom prst="rect">
            <a:avLst/>
          </a:prstGeom>
          <a:noFill/>
          <a:ln/>
        </p:spPr>
        <p:txBody>
          <a:bodyPr wrap="square" lIns="0" tIns="0" rIns="0" bIns="0" rtlCol="0" anchor="ctr"/>
          <a:lstStyle/>
          <a:p>
            <a:pPr algn="ctr" indent="0" marL="0">
              <a:buNone/>
            </a:pPr>
            <a:r>
              <a:rPr lang="en-US" sz="1000" b="1" spc="300" kern="0" dirty="0">
                <a:solidFill>
                  <a:srgbClr val="E8C97A"/>
                </a:solidFill>
                <a:latin typeface="Calibri" pitchFamily="34" charset="0"/>
                <a:ea typeface="Calibri" pitchFamily="34" charset="-122"/>
                <a:cs typeface="Calibri" pitchFamily="34" charset="-120"/>
              </a:rPr>
              <a:t>BEFORE WE BEGIN  ·  KNOWLEDGE CHECK</a:t>
            </a:r>
            <a:endParaRPr lang="en-US" sz="1000" dirty="0"/>
          </a:p>
        </p:txBody>
      </p:sp>
      <p:sp>
        <p:nvSpPr>
          <p:cNvPr id="4" name="Shape 2"/>
          <p:cNvSpPr/>
          <p:nvPr/>
        </p:nvSpPr>
        <p:spPr>
          <a:xfrm>
            <a:off x="1371600" y="493776"/>
            <a:ext cx="6400800" cy="0"/>
          </a:xfrm>
          <a:prstGeom prst="line">
            <a:avLst/>
          </a:prstGeom>
          <a:noFill/>
          <a:ln w="7620">
            <a:solidFill>
              <a:srgbClr val="C8922A"/>
            </a:solidFill>
            <a:prstDash val="solid"/>
          </a:ln>
        </p:spPr>
      </p:sp>
      <p:sp>
        <p:nvSpPr>
          <p:cNvPr id="5" name="Text 3"/>
          <p:cNvSpPr/>
          <p:nvPr/>
        </p:nvSpPr>
        <p:spPr>
          <a:xfrm>
            <a:off x="457200" y="530352"/>
            <a:ext cx="8229600" cy="274320"/>
          </a:xfrm>
          <a:prstGeom prst="rect">
            <a:avLst/>
          </a:prstGeom>
          <a:noFill/>
          <a:ln/>
        </p:spPr>
        <p:txBody>
          <a:bodyPr wrap="square" lIns="0" tIns="0" rIns="0" bIns="0" rtlCol="0" anchor="ctr"/>
          <a:lstStyle/>
          <a:p>
            <a:pPr algn="ctr" indent="0" marL="0">
              <a:buNone/>
            </a:pPr>
            <a:r>
              <a:rPr lang="en-US" sz="1100" i="1" dirty="0">
                <a:solidFill>
                  <a:srgbClr val="E8D5BC"/>
                </a:solidFill>
                <a:latin typeface="Cambria" pitchFamily="34" charset="0"/>
                <a:ea typeface="Cambria" pitchFamily="34" charset="-122"/>
                <a:cs typeface="Cambria" pitchFamily="34" charset="-120"/>
              </a:rPr>
              <a:t>No wrong answers. Keep your instincts — we'll return to them at the close.</a:t>
            </a:r>
            <a:endParaRPr lang="en-US" sz="1100" dirty="0"/>
          </a:p>
        </p:txBody>
      </p:sp>
      <p:sp>
        <p:nvSpPr>
          <p:cNvPr id="6" name="Shape 4"/>
          <p:cNvSpPr/>
          <p:nvPr/>
        </p:nvSpPr>
        <p:spPr>
          <a:xfrm>
            <a:off x="411480" y="896112"/>
            <a:ext cx="4114800" cy="1938528"/>
          </a:xfrm>
          <a:prstGeom prst="roundRect">
            <a:avLst>
              <a:gd name="adj" fmla="val 4717"/>
            </a:avLst>
          </a:prstGeom>
          <a:solidFill>
            <a:srgbClr val="F2E6D4"/>
          </a:solidFill>
          <a:ln w="12700">
            <a:solidFill>
              <a:srgbClr val="D4B896"/>
            </a:solidFill>
            <a:prstDash val="solid"/>
          </a:ln>
        </p:spPr>
      </p:sp>
      <p:sp>
        <p:nvSpPr>
          <p:cNvPr id="7" name="Shape 5"/>
          <p:cNvSpPr/>
          <p:nvPr/>
        </p:nvSpPr>
        <p:spPr>
          <a:xfrm>
            <a:off x="411480" y="896112"/>
            <a:ext cx="4114800" cy="347472"/>
          </a:xfrm>
          <a:prstGeom prst="roundRect">
            <a:avLst>
              <a:gd name="adj" fmla="val 26316"/>
            </a:avLst>
          </a:prstGeom>
          <a:solidFill>
            <a:srgbClr val="7B3030"/>
          </a:solidFill>
          <a:ln w="12700">
            <a:solidFill>
              <a:srgbClr val="7B3030"/>
            </a:solidFill>
            <a:prstDash val="solid"/>
          </a:ln>
        </p:spPr>
      </p:sp>
      <p:sp>
        <p:nvSpPr>
          <p:cNvPr id="8" name="Shape 6"/>
          <p:cNvSpPr/>
          <p:nvPr/>
        </p:nvSpPr>
        <p:spPr>
          <a:xfrm>
            <a:off x="411480" y="1078992"/>
            <a:ext cx="4114800" cy="164592"/>
          </a:xfrm>
          <a:prstGeom prst="rect">
            <a:avLst/>
          </a:prstGeom>
          <a:solidFill>
            <a:srgbClr val="7B3030"/>
          </a:solidFill>
          <a:ln w="12700">
            <a:solidFill>
              <a:srgbClr val="7B3030"/>
            </a:solidFill>
            <a:prstDash val="solid"/>
          </a:ln>
        </p:spPr>
      </p:sp>
      <p:sp>
        <p:nvSpPr>
          <p:cNvPr id="9" name="Text 7"/>
          <p:cNvSpPr/>
          <p:nvPr/>
        </p:nvSpPr>
        <p:spPr>
          <a:xfrm>
            <a:off x="411480" y="896112"/>
            <a:ext cx="41148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mbria" pitchFamily="34" charset="0"/>
                <a:ea typeface="Cambria" pitchFamily="34" charset="-122"/>
                <a:cs typeface="Cambria" pitchFamily="34" charset="-120"/>
              </a:rPr>
              <a:t>Q1</a:t>
            </a:r>
            <a:endParaRPr lang="en-US" sz="1200" dirty="0"/>
          </a:p>
        </p:txBody>
      </p:sp>
      <p:sp>
        <p:nvSpPr>
          <p:cNvPr id="10" name="Text 8"/>
          <p:cNvSpPr/>
          <p:nvPr/>
        </p:nvSpPr>
        <p:spPr>
          <a:xfrm>
            <a:off x="539496" y="1280160"/>
            <a:ext cx="3858768" cy="530352"/>
          </a:xfrm>
          <a:prstGeom prst="rect">
            <a:avLst/>
          </a:prstGeom>
          <a:noFill/>
          <a:ln/>
        </p:spPr>
        <p:txBody>
          <a:bodyPr wrap="square" lIns="0" tIns="0" rIns="0" bIns="0" rtlCol="0" anchor="t"/>
          <a:lstStyle/>
          <a:p>
            <a:pPr indent="0" marL="0">
              <a:buNone/>
            </a:pPr>
            <a:r>
              <a:rPr lang="en-US" sz="1000" dirty="0">
                <a:solidFill>
                  <a:srgbClr val="2C1A0E"/>
                </a:solidFill>
                <a:latin typeface="Calibri" pitchFamily="34" charset="0"/>
                <a:ea typeface="Calibri" pitchFamily="34" charset="-122"/>
                <a:cs typeface="Calibri" pitchFamily="34" charset="-120"/>
              </a:rPr>
              <a:t>415 Veterans attended a 2025 community event in Moline, IL. How many enrolled in VA health care on the spot?</a:t>
            </a:r>
            <a:endParaRPr lang="en-US" sz="1000" dirty="0"/>
          </a:p>
        </p:txBody>
      </p:sp>
      <p:sp>
        <p:nvSpPr>
          <p:cNvPr id="11" name="Shape 9"/>
          <p:cNvSpPr/>
          <p:nvPr/>
        </p:nvSpPr>
        <p:spPr>
          <a:xfrm>
            <a:off x="539496" y="1865376"/>
            <a:ext cx="1874520" cy="329184"/>
          </a:xfrm>
          <a:prstGeom prst="roundRect">
            <a:avLst>
              <a:gd name="adj" fmla="val 13889"/>
            </a:avLst>
          </a:prstGeom>
          <a:solidFill>
            <a:srgbClr val="FAF3E8"/>
          </a:solidFill>
          <a:ln w="12700">
            <a:solidFill>
              <a:srgbClr val="D4B896"/>
            </a:solidFill>
            <a:prstDash val="solid"/>
          </a:ln>
        </p:spPr>
      </p:sp>
      <p:sp>
        <p:nvSpPr>
          <p:cNvPr id="12" name="Text 10"/>
          <p:cNvSpPr/>
          <p:nvPr/>
        </p:nvSpPr>
        <p:spPr>
          <a:xfrm>
            <a:off x="612648" y="186537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A.  5</a:t>
            </a:r>
            <a:endParaRPr lang="en-US" sz="950" dirty="0"/>
          </a:p>
        </p:txBody>
      </p:sp>
      <p:sp>
        <p:nvSpPr>
          <p:cNvPr id="13" name="Shape 11"/>
          <p:cNvSpPr/>
          <p:nvPr/>
        </p:nvSpPr>
        <p:spPr>
          <a:xfrm>
            <a:off x="2532888" y="1865376"/>
            <a:ext cx="1874520" cy="329184"/>
          </a:xfrm>
          <a:prstGeom prst="roundRect">
            <a:avLst>
              <a:gd name="adj" fmla="val 13889"/>
            </a:avLst>
          </a:prstGeom>
          <a:solidFill>
            <a:srgbClr val="F2E6D4"/>
          </a:solidFill>
          <a:ln w="12700">
            <a:solidFill>
              <a:srgbClr val="D4B896"/>
            </a:solidFill>
            <a:prstDash val="solid"/>
          </a:ln>
        </p:spPr>
      </p:sp>
      <p:sp>
        <p:nvSpPr>
          <p:cNvPr id="14" name="Text 12"/>
          <p:cNvSpPr/>
          <p:nvPr/>
        </p:nvSpPr>
        <p:spPr>
          <a:xfrm>
            <a:off x="2606040" y="186537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B.  30</a:t>
            </a:r>
            <a:endParaRPr lang="en-US" sz="950" dirty="0"/>
          </a:p>
        </p:txBody>
      </p:sp>
      <p:sp>
        <p:nvSpPr>
          <p:cNvPr id="15" name="Shape 13"/>
          <p:cNvSpPr/>
          <p:nvPr/>
        </p:nvSpPr>
        <p:spPr>
          <a:xfrm>
            <a:off x="539496" y="2286000"/>
            <a:ext cx="1874520" cy="329184"/>
          </a:xfrm>
          <a:prstGeom prst="roundRect">
            <a:avLst>
              <a:gd name="adj" fmla="val 13889"/>
            </a:avLst>
          </a:prstGeom>
          <a:solidFill>
            <a:srgbClr val="FAF3E8"/>
          </a:solidFill>
          <a:ln w="12700">
            <a:solidFill>
              <a:srgbClr val="D4B896"/>
            </a:solidFill>
            <a:prstDash val="solid"/>
          </a:ln>
        </p:spPr>
      </p:sp>
      <p:sp>
        <p:nvSpPr>
          <p:cNvPr id="16" name="Text 14"/>
          <p:cNvSpPr/>
          <p:nvPr/>
        </p:nvSpPr>
        <p:spPr>
          <a:xfrm>
            <a:off x="612648" y="228600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C.  89</a:t>
            </a:r>
            <a:endParaRPr lang="en-US" sz="950" dirty="0"/>
          </a:p>
        </p:txBody>
      </p:sp>
      <p:sp>
        <p:nvSpPr>
          <p:cNvPr id="17" name="Shape 15"/>
          <p:cNvSpPr/>
          <p:nvPr/>
        </p:nvSpPr>
        <p:spPr>
          <a:xfrm>
            <a:off x="2532888" y="2286000"/>
            <a:ext cx="1874520" cy="329184"/>
          </a:xfrm>
          <a:prstGeom prst="roundRect">
            <a:avLst>
              <a:gd name="adj" fmla="val 13889"/>
            </a:avLst>
          </a:prstGeom>
          <a:solidFill>
            <a:srgbClr val="F2E6D4"/>
          </a:solidFill>
          <a:ln w="12700">
            <a:solidFill>
              <a:srgbClr val="D4B896"/>
            </a:solidFill>
            <a:prstDash val="solid"/>
          </a:ln>
        </p:spPr>
      </p:sp>
      <p:sp>
        <p:nvSpPr>
          <p:cNvPr id="18" name="Text 16"/>
          <p:cNvSpPr/>
          <p:nvPr/>
        </p:nvSpPr>
        <p:spPr>
          <a:xfrm>
            <a:off x="2606040" y="228600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D.  121</a:t>
            </a:r>
            <a:endParaRPr lang="en-US" sz="950" dirty="0"/>
          </a:p>
        </p:txBody>
      </p:sp>
      <p:sp>
        <p:nvSpPr>
          <p:cNvPr id="19" name="Shape 17"/>
          <p:cNvSpPr/>
          <p:nvPr/>
        </p:nvSpPr>
        <p:spPr>
          <a:xfrm>
            <a:off x="4727448" y="896112"/>
            <a:ext cx="4114800" cy="1938528"/>
          </a:xfrm>
          <a:prstGeom prst="roundRect">
            <a:avLst>
              <a:gd name="adj" fmla="val 4717"/>
            </a:avLst>
          </a:prstGeom>
          <a:solidFill>
            <a:srgbClr val="FFFDF8"/>
          </a:solidFill>
          <a:ln w="12700">
            <a:solidFill>
              <a:srgbClr val="D4B896"/>
            </a:solidFill>
            <a:prstDash val="solid"/>
          </a:ln>
        </p:spPr>
      </p:sp>
      <p:sp>
        <p:nvSpPr>
          <p:cNvPr id="20" name="Shape 18"/>
          <p:cNvSpPr/>
          <p:nvPr/>
        </p:nvSpPr>
        <p:spPr>
          <a:xfrm>
            <a:off x="4727448" y="896112"/>
            <a:ext cx="4114800" cy="347472"/>
          </a:xfrm>
          <a:prstGeom prst="roundRect">
            <a:avLst>
              <a:gd name="adj" fmla="val 26316"/>
            </a:avLst>
          </a:prstGeom>
          <a:solidFill>
            <a:srgbClr val="A0522D"/>
          </a:solidFill>
          <a:ln w="12700">
            <a:solidFill>
              <a:srgbClr val="A0522D"/>
            </a:solidFill>
            <a:prstDash val="solid"/>
          </a:ln>
        </p:spPr>
      </p:sp>
      <p:sp>
        <p:nvSpPr>
          <p:cNvPr id="21" name="Shape 19"/>
          <p:cNvSpPr/>
          <p:nvPr/>
        </p:nvSpPr>
        <p:spPr>
          <a:xfrm>
            <a:off x="4727448" y="1078992"/>
            <a:ext cx="4114800" cy="164592"/>
          </a:xfrm>
          <a:prstGeom prst="rect">
            <a:avLst/>
          </a:prstGeom>
          <a:solidFill>
            <a:srgbClr val="A0522D"/>
          </a:solidFill>
          <a:ln w="12700">
            <a:solidFill>
              <a:srgbClr val="A0522D"/>
            </a:solidFill>
            <a:prstDash val="solid"/>
          </a:ln>
        </p:spPr>
      </p:sp>
      <p:sp>
        <p:nvSpPr>
          <p:cNvPr id="22" name="Text 20"/>
          <p:cNvSpPr/>
          <p:nvPr/>
        </p:nvSpPr>
        <p:spPr>
          <a:xfrm>
            <a:off x="4727448" y="896112"/>
            <a:ext cx="41148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mbria" pitchFamily="34" charset="0"/>
                <a:ea typeface="Cambria" pitchFamily="34" charset="-122"/>
                <a:cs typeface="Cambria" pitchFamily="34" charset="-120"/>
              </a:rPr>
              <a:t>Q2</a:t>
            </a:r>
            <a:endParaRPr lang="en-US" sz="1200" dirty="0"/>
          </a:p>
        </p:txBody>
      </p:sp>
      <p:sp>
        <p:nvSpPr>
          <p:cNvPr id="23" name="Text 21"/>
          <p:cNvSpPr/>
          <p:nvPr/>
        </p:nvSpPr>
        <p:spPr>
          <a:xfrm>
            <a:off x="4855464" y="1280160"/>
            <a:ext cx="3858768" cy="530352"/>
          </a:xfrm>
          <a:prstGeom prst="rect">
            <a:avLst/>
          </a:prstGeom>
          <a:noFill/>
          <a:ln/>
        </p:spPr>
        <p:txBody>
          <a:bodyPr wrap="square" lIns="0" tIns="0" rIns="0" bIns="0" rtlCol="0" anchor="t"/>
          <a:lstStyle/>
          <a:p>
            <a:pPr indent="0" marL="0">
              <a:buNone/>
            </a:pPr>
            <a:r>
              <a:rPr lang="en-US" sz="1000" dirty="0">
                <a:solidFill>
                  <a:srgbClr val="2C1A0E"/>
                </a:solidFill>
                <a:latin typeface="Calibri" pitchFamily="34" charset="0"/>
                <a:ea typeface="Calibri" pitchFamily="34" charset="-122"/>
                <a:cs typeface="Calibri" pitchFamily="34" charset="-120"/>
              </a:rPr>
              <a:t>When a Veterans org lost suicide-prevention funding, a hospital partnership stepped in. What made the biggest difference?</a:t>
            </a:r>
            <a:endParaRPr lang="en-US" sz="1000" dirty="0"/>
          </a:p>
        </p:txBody>
      </p:sp>
      <p:sp>
        <p:nvSpPr>
          <p:cNvPr id="24" name="Shape 22"/>
          <p:cNvSpPr/>
          <p:nvPr/>
        </p:nvSpPr>
        <p:spPr>
          <a:xfrm>
            <a:off x="4855464" y="1865376"/>
            <a:ext cx="1874520" cy="329184"/>
          </a:xfrm>
          <a:prstGeom prst="roundRect">
            <a:avLst>
              <a:gd name="adj" fmla="val 13889"/>
            </a:avLst>
          </a:prstGeom>
          <a:solidFill>
            <a:srgbClr val="FAF3E8"/>
          </a:solidFill>
          <a:ln w="12700">
            <a:solidFill>
              <a:srgbClr val="D4B896"/>
            </a:solidFill>
            <a:prstDash val="solid"/>
          </a:ln>
        </p:spPr>
      </p:sp>
      <p:sp>
        <p:nvSpPr>
          <p:cNvPr id="25" name="Text 23"/>
          <p:cNvSpPr/>
          <p:nvPr/>
        </p:nvSpPr>
        <p:spPr>
          <a:xfrm>
            <a:off x="4928616" y="186537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A.  New clinical protocols</a:t>
            </a:r>
            <a:endParaRPr lang="en-US" sz="950" dirty="0"/>
          </a:p>
        </p:txBody>
      </p:sp>
      <p:sp>
        <p:nvSpPr>
          <p:cNvPr id="26" name="Shape 24"/>
          <p:cNvSpPr/>
          <p:nvPr/>
        </p:nvSpPr>
        <p:spPr>
          <a:xfrm>
            <a:off x="6848856" y="1865376"/>
            <a:ext cx="1874520" cy="329184"/>
          </a:xfrm>
          <a:prstGeom prst="roundRect">
            <a:avLst>
              <a:gd name="adj" fmla="val 13889"/>
            </a:avLst>
          </a:prstGeom>
          <a:solidFill>
            <a:srgbClr val="F2E6D4"/>
          </a:solidFill>
          <a:ln w="12700">
            <a:solidFill>
              <a:srgbClr val="D4B896"/>
            </a:solidFill>
            <a:prstDash val="solid"/>
          </a:ln>
        </p:spPr>
      </p:sp>
      <p:sp>
        <p:nvSpPr>
          <p:cNvPr id="27" name="Text 25"/>
          <p:cNvSpPr/>
          <p:nvPr/>
        </p:nvSpPr>
        <p:spPr>
          <a:xfrm>
            <a:off x="6922008" y="186537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B.  Additional grant funding</a:t>
            </a:r>
            <a:endParaRPr lang="en-US" sz="950" dirty="0"/>
          </a:p>
        </p:txBody>
      </p:sp>
      <p:sp>
        <p:nvSpPr>
          <p:cNvPr id="28" name="Shape 26"/>
          <p:cNvSpPr/>
          <p:nvPr/>
        </p:nvSpPr>
        <p:spPr>
          <a:xfrm>
            <a:off x="4855464" y="2286000"/>
            <a:ext cx="1874520" cy="329184"/>
          </a:xfrm>
          <a:prstGeom prst="roundRect">
            <a:avLst>
              <a:gd name="adj" fmla="val 13889"/>
            </a:avLst>
          </a:prstGeom>
          <a:solidFill>
            <a:srgbClr val="FAF3E8"/>
          </a:solidFill>
          <a:ln w="12700">
            <a:solidFill>
              <a:srgbClr val="D4B896"/>
            </a:solidFill>
            <a:prstDash val="solid"/>
          </a:ln>
        </p:spPr>
      </p:sp>
      <p:sp>
        <p:nvSpPr>
          <p:cNvPr id="29" name="Text 27"/>
          <p:cNvSpPr/>
          <p:nvPr/>
        </p:nvSpPr>
        <p:spPr>
          <a:xfrm>
            <a:off x="4928616" y="228600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C.  Consistent human presence &amp; integration</a:t>
            </a:r>
            <a:endParaRPr lang="en-US" sz="950" dirty="0"/>
          </a:p>
        </p:txBody>
      </p:sp>
      <p:sp>
        <p:nvSpPr>
          <p:cNvPr id="30" name="Shape 28"/>
          <p:cNvSpPr/>
          <p:nvPr/>
        </p:nvSpPr>
        <p:spPr>
          <a:xfrm>
            <a:off x="6848856" y="2286000"/>
            <a:ext cx="1874520" cy="329184"/>
          </a:xfrm>
          <a:prstGeom prst="roundRect">
            <a:avLst>
              <a:gd name="adj" fmla="val 13889"/>
            </a:avLst>
          </a:prstGeom>
          <a:solidFill>
            <a:srgbClr val="F2E6D4"/>
          </a:solidFill>
          <a:ln w="12700">
            <a:solidFill>
              <a:srgbClr val="D4B896"/>
            </a:solidFill>
            <a:prstDash val="solid"/>
          </a:ln>
        </p:spPr>
      </p:sp>
      <p:sp>
        <p:nvSpPr>
          <p:cNvPr id="31" name="Text 29"/>
          <p:cNvSpPr/>
          <p:nvPr/>
        </p:nvSpPr>
        <p:spPr>
          <a:xfrm>
            <a:off x="6922008" y="228600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D.  A new therapy program</a:t>
            </a:r>
            <a:endParaRPr lang="en-US" sz="950" dirty="0"/>
          </a:p>
        </p:txBody>
      </p:sp>
      <p:sp>
        <p:nvSpPr>
          <p:cNvPr id="32" name="Shape 30"/>
          <p:cNvSpPr/>
          <p:nvPr/>
        </p:nvSpPr>
        <p:spPr>
          <a:xfrm>
            <a:off x="411480" y="2999232"/>
            <a:ext cx="4114800" cy="1938528"/>
          </a:xfrm>
          <a:prstGeom prst="roundRect">
            <a:avLst>
              <a:gd name="adj" fmla="val 4717"/>
            </a:avLst>
          </a:prstGeom>
          <a:solidFill>
            <a:srgbClr val="F2E6D4"/>
          </a:solidFill>
          <a:ln w="12700">
            <a:solidFill>
              <a:srgbClr val="D4B896"/>
            </a:solidFill>
            <a:prstDash val="solid"/>
          </a:ln>
        </p:spPr>
      </p:sp>
      <p:sp>
        <p:nvSpPr>
          <p:cNvPr id="33" name="Shape 31"/>
          <p:cNvSpPr/>
          <p:nvPr/>
        </p:nvSpPr>
        <p:spPr>
          <a:xfrm>
            <a:off x="411480" y="2999232"/>
            <a:ext cx="4114800" cy="347472"/>
          </a:xfrm>
          <a:prstGeom prst="roundRect">
            <a:avLst>
              <a:gd name="adj" fmla="val 26316"/>
            </a:avLst>
          </a:prstGeom>
          <a:solidFill>
            <a:srgbClr val="7B3030"/>
          </a:solidFill>
          <a:ln w="12700">
            <a:solidFill>
              <a:srgbClr val="7B3030"/>
            </a:solidFill>
            <a:prstDash val="solid"/>
          </a:ln>
        </p:spPr>
      </p:sp>
      <p:sp>
        <p:nvSpPr>
          <p:cNvPr id="34" name="Shape 32"/>
          <p:cNvSpPr/>
          <p:nvPr/>
        </p:nvSpPr>
        <p:spPr>
          <a:xfrm>
            <a:off x="411480" y="3182112"/>
            <a:ext cx="4114800" cy="164592"/>
          </a:xfrm>
          <a:prstGeom prst="rect">
            <a:avLst/>
          </a:prstGeom>
          <a:solidFill>
            <a:srgbClr val="7B3030"/>
          </a:solidFill>
          <a:ln w="12700">
            <a:solidFill>
              <a:srgbClr val="7B3030"/>
            </a:solidFill>
            <a:prstDash val="solid"/>
          </a:ln>
        </p:spPr>
      </p:sp>
      <p:sp>
        <p:nvSpPr>
          <p:cNvPr id="35" name="Text 33"/>
          <p:cNvSpPr/>
          <p:nvPr/>
        </p:nvSpPr>
        <p:spPr>
          <a:xfrm>
            <a:off x="411480" y="2999232"/>
            <a:ext cx="41148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mbria" pitchFamily="34" charset="0"/>
                <a:ea typeface="Cambria" pitchFamily="34" charset="-122"/>
                <a:cs typeface="Cambria" pitchFamily="34" charset="-120"/>
              </a:rPr>
              <a:t>Q3</a:t>
            </a:r>
            <a:endParaRPr lang="en-US" sz="1200" dirty="0"/>
          </a:p>
        </p:txBody>
      </p:sp>
      <p:sp>
        <p:nvSpPr>
          <p:cNvPr id="36" name="Text 34"/>
          <p:cNvSpPr/>
          <p:nvPr/>
        </p:nvSpPr>
        <p:spPr>
          <a:xfrm>
            <a:off x="539496" y="3383280"/>
            <a:ext cx="3858768" cy="530352"/>
          </a:xfrm>
          <a:prstGeom prst="rect">
            <a:avLst/>
          </a:prstGeom>
          <a:noFill/>
          <a:ln/>
        </p:spPr>
        <p:txBody>
          <a:bodyPr wrap="square" lIns="0" tIns="0" rIns="0" bIns="0" rtlCol="0" anchor="t"/>
          <a:lstStyle/>
          <a:p>
            <a:pPr indent="0" marL="0">
              <a:buNone/>
            </a:pPr>
            <a:r>
              <a:rPr lang="en-US" sz="1000" dirty="0">
                <a:solidFill>
                  <a:srgbClr val="2C1A0E"/>
                </a:solidFill>
                <a:latin typeface="Calibri" pitchFamily="34" charset="0"/>
                <a:ea typeface="Calibri" pitchFamily="34" charset="-122"/>
                <a:cs typeface="Calibri" pitchFamily="34" charset="-120"/>
              </a:rPr>
              <a:t>A Vietnam Veteran reconnected with purpose after decades of isolation. What was the first question that opened the door?</a:t>
            </a:r>
            <a:endParaRPr lang="en-US" sz="1000" dirty="0"/>
          </a:p>
        </p:txBody>
      </p:sp>
      <p:sp>
        <p:nvSpPr>
          <p:cNvPr id="37" name="Shape 35"/>
          <p:cNvSpPr/>
          <p:nvPr/>
        </p:nvSpPr>
        <p:spPr>
          <a:xfrm>
            <a:off x="539496" y="3968496"/>
            <a:ext cx="1874520" cy="329184"/>
          </a:xfrm>
          <a:prstGeom prst="roundRect">
            <a:avLst>
              <a:gd name="adj" fmla="val 13889"/>
            </a:avLst>
          </a:prstGeom>
          <a:solidFill>
            <a:srgbClr val="FAF3E8"/>
          </a:solidFill>
          <a:ln w="12700">
            <a:solidFill>
              <a:srgbClr val="D4B896"/>
            </a:solidFill>
            <a:prstDash val="solid"/>
          </a:ln>
        </p:spPr>
      </p:sp>
      <p:sp>
        <p:nvSpPr>
          <p:cNvPr id="38" name="Text 36"/>
          <p:cNvSpPr/>
          <p:nvPr/>
        </p:nvSpPr>
        <p:spPr>
          <a:xfrm>
            <a:off x="612648" y="396849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A.  "What are your symptoms?"</a:t>
            </a:r>
            <a:endParaRPr lang="en-US" sz="950" dirty="0"/>
          </a:p>
        </p:txBody>
      </p:sp>
      <p:sp>
        <p:nvSpPr>
          <p:cNvPr id="39" name="Shape 37"/>
          <p:cNvSpPr/>
          <p:nvPr/>
        </p:nvSpPr>
        <p:spPr>
          <a:xfrm>
            <a:off x="2532888" y="3968496"/>
            <a:ext cx="1874520" cy="329184"/>
          </a:xfrm>
          <a:prstGeom prst="roundRect">
            <a:avLst>
              <a:gd name="adj" fmla="val 13889"/>
            </a:avLst>
          </a:prstGeom>
          <a:solidFill>
            <a:srgbClr val="F2E6D4"/>
          </a:solidFill>
          <a:ln w="12700">
            <a:solidFill>
              <a:srgbClr val="D4B896"/>
            </a:solidFill>
            <a:prstDash val="solid"/>
          </a:ln>
        </p:spPr>
      </p:sp>
      <p:sp>
        <p:nvSpPr>
          <p:cNvPr id="40" name="Text 38"/>
          <p:cNvSpPr/>
          <p:nvPr/>
        </p:nvSpPr>
        <p:spPr>
          <a:xfrm>
            <a:off x="2606040" y="396849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B.  "What matters to you?"</a:t>
            </a:r>
            <a:endParaRPr lang="en-US" sz="950" dirty="0"/>
          </a:p>
        </p:txBody>
      </p:sp>
      <p:sp>
        <p:nvSpPr>
          <p:cNvPr id="41" name="Shape 39"/>
          <p:cNvSpPr/>
          <p:nvPr/>
        </p:nvSpPr>
        <p:spPr>
          <a:xfrm>
            <a:off x="539496" y="4389120"/>
            <a:ext cx="1874520" cy="329184"/>
          </a:xfrm>
          <a:prstGeom prst="roundRect">
            <a:avLst>
              <a:gd name="adj" fmla="val 13889"/>
            </a:avLst>
          </a:prstGeom>
          <a:solidFill>
            <a:srgbClr val="FAF3E8"/>
          </a:solidFill>
          <a:ln w="12700">
            <a:solidFill>
              <a:srgbClr val="D4B896"/>
            </a:solidFill>
            <a:prstDash val="solid"/>
          </a:ln>
        </p:spPr>
      </p:sp>
      <p:sp>
        <p:nvSpPr>
          <p:cNvPr id="42" name="Text 40"/>
          <p:cNvSpPr/>
          <p:nvPr/>
        </p:nvSpPr>
        <p:spPr>
          <a:xfrm>
            <a:off x="612648" y="438912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C.  "How long have you felt this way?"</a:t>
            </a:r>
            <a:endParaRPr lang="en-US" sz="950" dirty="0"/>
          </a:p>
        </p:txBody>
      </p:sp>
      <p:sp>
        <p:nvSpPr>
          <p:cNvPr id="43" name="Shape 41"/>
          <p:cNvSpPr/>
          <p:nvPr/>
        </p:nvSpPr>
        <p:spPr>
          <a:xfrm>
            <a:off x="2532888" y="4389120"/>
            <a:ext cx="1874520" cy="329184"/>
          </a:xfrm>
          <a:prstGeom prst="roundRect">
            <a:avLst>
              <a:gd name="adj" fmla="val 13889"/>
            </a:avLst>
          </a:prstGeom>
          <a:solidFill>
            <a:srgbClr val="F2E6D4"/>
          </a:solidFill>
          <a:ln w="12700">
            <a:solidFill>
              <a:srgbClr val="D4B896"/>
            </a:solidFill>
            <a:prstDash val="solid"/>
          </a:ln>
        </p:spPr>
      </p:sp>
      <p:sp>
        <p:nvSpPr>
          <p:cNvPr id="44" name="Text 42"/>
          <p:cNvSpPr/>
          <p:nvPr/>
        </p:nvSpPr>
        <p:spPr>
          <a:xfrm>
            <a:off x="2606040" y="438912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D.  "Are you taking your medications?"</a:t>
            </a:r>
            <a:endParaRPr lang="en-US" sz="950" dirty="0"/>
          </a:p>
        </p:txBody>
      </p:sp>
      <p:sp>
        <p:nvSpPr>
          <p:cNvPr id="45" name="Shape 43"/>
          <p:cNvSpPr/>
          <p:nvPr/>
        </p:nvSpPr>
        <p:spPr>
          <a:xfrm>
            <a:off x="4727448" y="2999232"/>
            <a:ext cx="4114800" cy="1938528"/>
          </a:xfrm>
          <a:prstGeom prst="roundRect">
            <a:avLst>
              <a:gd name="adj" fmla="val 4717"/>
            </a:avLst>
          </a:prstGeom>
          <a:solidFill>
            <a:srgbClr val="FFFDF8"/>
          </a:solidFill>
          <a:ln w="12700">
            <a:solidFill>
              <a:srgbClr val="D4B896"/>
            </a:solidFill>
            <a:prstDash val="solid"/>
          </a:ln>
        </p:spPr>
      </p:sp>
      <p:sp>
        <p:nvSpPr>
          <p:cNvPr id="46" name="Shape 44"/>
          <p:cNvSpPr/>
          <p:nvPr/>
        </p:nvSpPr>
        <p:spPr>
          <a:xfrm>
            <a:off x="4727448" y="2999232"/>
            <a:ext cx="4114800" cy="347472"/>
          </a:xfrm>
          <a:prstGeom prst="roundRect">
            <a:avLst>
              <a:gd name="adj" fmla="val 26316"/>
            </a:avLst>
          </a:prstGeom>
          <a:solidFill>
            <a:srgbClr val="A0522D"/>
          </a:solidFill>
          <a:ln w="12700">
            <a:solidFill>
              <a:srgbClr val="A0522D"/>
            </a:solidFill>
            <a:prstDash val="solid"/>
          </a:ln>
        </p:spPr>
      </p:sp>
      <p:sp>
        <p:nvSpPr>
          <p:cNvPr id="47" name="Shape 45"/>
          <p:cNvSpPr/>
          <p:nvPr/>
        </p:nvSpPr>
        <p:spPr>
          <a:xfrm>
            <a:off x="4727448" y="3182112"/>
            <a:ext cx="4114800" cy="164592"/>
          </a:xfrm>
          <a:prstGeom prst="rect">
            <a:avLst/>
          </a:prstGeom>
          <a:solidFill>
            <a:srgbClr val="A0522D"/>
          </a:solidFill>
          <a:ln w="12700">
            <a:solidFill>
              <a:srgbClr val="A0522D"/>
            </a:solidFill>
            <a:prstDash val="solid"/>
          </a:ln>
        </p:spPr>
      </p:sp>
      <p:sp>
        <p:nvSpPr>
          <p:cNvPr id="48" name="Text 46"/>
          <p:cNvSpPr/>
          <p:nvPr/>
        </p:nvSpPr>
        <p:spPr>
          <a:xfrm>
            <a:off x="4727448" y="2999232"/>
            <a:ext cx="41148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mbria" pitchFamily="34" charset="0"/>
                <a:ea typeface="Cambria" pitchFamily="34" charset="-122"/>
                <a:cs typeface="Cambria" pitchFamily="34" charset="-120"/>
              </a:rPr>
              <a:t>Q4</a:t>
            </a:r>
            <a:endParaRPr lang="en-US" sz="1200" dirty="0"/>
          </a:p>
        </p:txBody>
      </p:sp>
      <p:sp>
        <p:nvSpPr>
          <p:cNvPr id="49" name="Text 47"/>
          <p:cNvSpPr/>
          <p:nvPr/>
        </p:nvSpPr>
        <p:spPr>
          <a:xfrm>
            <a:off x="4855464" y="3383280"/>
            <a:ext cx="3858768" cy="530352"/>
          </a:xfrm>
          <a:prstGeom prst="rect">
            <a:avLst/>
          </a:prstGeom>
          <a:noFill/>
          <a:ln/>
        </p:spPr>
        <p:txBody>
          <a:bodyPr wrap="square" lIns="0" tIns="0" rIns="0" bIns="0" rtlCol="0" anchor="t"/>
          <a:lstStyle/>
          <a:p>
            <a:pPr indent="0" marL="0">
              <a:buNone/>
            </a:pPr>
            <a:r>
              <a:rPr lang="en-US" sz="1000" dirty="0">
                <a:solidFill>
                  <a:srgbClr val="2C1A0E"/>
                </a:solidFill>
                <a:latin typeface="Calibri" pitchFamily="34" charset="0"/>
                <a:ea typeface="Calibri" pitchFamily="34" charset="-122"/>
                <a:cs typeface="Calibri" pitchFamily="34" charset="-120"/>
              </a:rPr>
              <a:t>A study of 1,600+ Veterans found one activity improved well-being in 90% — strengthening family bonds and social reintegration. What was it?</a:t>
            </a:r>
            <a:endParaRPr lang="en-US" sz="1000" dirty="0"/>
          </a:p>
        </p:txBody>
      </p:sp>
      <p:sp>
        <p:nvSpPr>
          <p:cNvPr id="50" name="Shape 48"/>
          <p:cNvSpPr/>
          <p:nvPr/>
        </p:nvSpPr>
        <p:spPr>
          <a:xfrm>
            <a:off x="4855464" y="3968496"/>
            <a:ext cx="1874520" cy="329184"/>
          </a:xfrm>
          <a:prstGeom prst="roundRect">
            <a:avLst>
              <a:gd name="adj" fmla="val 13889"/>
            </a:avLst>
          </a:prstGeom>
          <a:solidFill>
            <a:srgbClr val="FAF3E8"/>
          </a:solidFill>
          <a:ln w="12700">
            <a:solidFill>
              <a:srgbClr val="D4B896"/>
            </a:solidFill>
            <a:prstDash val="solid"/>
          </a:ln>
        </p:spPr>
      </p:sp>
      <p:sp>
        <p:nvSpPr>
          <p:cNvPr id="51" name="Text 49"/>
          <p:cNvSpPr/>
          <p:nvPr/>
        </p:nvSpPr>
        <p:spPr>
          <a:xfrm>
            <a:off x="4928616" y="396849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A.  Group therapy sessions</a:t>
            </a:r>
            <a:endParaRPr lang="en-US" sz="950" dirty="0"/>
          </a:p>
        </p:txBody>
      </p:sp>
      <p:sp>
        <p:nvSpPr>
          <p:cNvPr id="52" name="Shape 50"/>
          <p:cNvSpPr/>
          <p:nvPr/>
        </p:nvSpPr>
        <p:spPr>
          <a:xfrm>
            <a:off x="6848856" y="3968496"/>
            <a:ext cx="1874520" cy="329184"/>
          </a:xfrm>
          <a:prstGeom prst="roundRect">
            <a:avLst>
              <a:gd name="adj" fmla="val 13889"/>
            </a:avLst>
          </a:prstGeom>
          <a:solidFill>
            <a:srgbClr val="F2E6D4"/>
          </a:solidFill>
          <a:ln w="12700">
            <a:solidFill>
              <a:srgbClr val="D4B896"/>
            </a:solidFill>
            <a:prstDash val="solid"/>
          </a:ln>
        </p:spPr>
      </p:sp>
      <p:sp>
        <p:nvSpPr>
          <p:cNvPr id="53" name="Text 51"/>
          <p:cNvSpPr/>
          <p:nvPr/>
        </p:nvSpPr>
        <p:spPr>
          <a:xfrm>
            <a:off x="6922008" y="3968496"/>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B.  Peer support programs</a:t>
            </a:r>
            <a:endParaRPr lang="en-US" sz="950" dirty="0"/>
          </a:p>
        </p:txBody>
      </p:sp>
      <p:sp>
        <p:nvSpPr>
          <p:cNvPr id="54" name="Shape 52"/>
          <p:cNvSpPr/>
          <p:nvPr/>
        </p:nvSpPr>
        <p:spPr>
          <a:xfrm>
            <a:off x="4855464" y="4389120"/>
            <a:ext cx="1874520" cy="329184"/>
          </a:xfrm>
          <a:prstGeom prst="roundRect">
            <a:avLst>
              <a:gd name="adj" fmla="val 13889"/>
            </a:avLst>
          </a:prstGeom>
          <a:solidFill>
            <a:srgbClr val="FAF3E8"/>
          </a:solidFill>
          <a:ln w="12700">
            <a:solidFill>
              <a:srgbClr val="D4B896"/>
            </a:solidFill>
            <a:prstDash val="solid"/>
          </a:ln>
        </p:spPr>
      </p:sp>
      <p:sp>
        <p:nvSpPr>
          <p:cNvPr id="55" name="Text 53"/>
          <p:cNvSpPr/>
          <p:nvPr/>
        </p:nvSpPr>
        <p:spPr>
          <a:xfrm>
            <a:off x="4928616" y="438912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C.  Attending live events</a:t>
            </a:r>
            <a:endParaRPr lang="en-US" sz="950" dirty="0"/>
          </a:p>
        </p:txBody>
      </p:sp>
      <p:sp>
        <p:nvSpPr>
          <p:cNvPr id="56" name="Shape 54"/>
          <p:cNvSpPr/>
          <p:nvPr/>
        </p:nvSpPr>
        <p:spPr>
          <a:xfrm>
            <a:off x="6848856" y="4389120"/>
            <a:ext cx="1874520" cy="329184"/>
          </a:xfrm>
          <a:prstGeom prst="roundRect">
            <a:avLst>
              <a:gd name="adj" fmla="val 13889"/>
            </a:avLst>
          </a:prstGeom>
          <a:solidFill>
            <a:srgbClr val="F2E6D4"/>
          </a:solidFill>
          <a:ln w="12700">
            <a:solidFill>
              <a:srgbClr val="D4B896"/>
            </a:solidFill>
            <a:prstDash val="solid"/>
          </a:ln>
        </p:spPr>
      </p:sp>
      <p:sp>
        <p:nvSpPr>
          <p:cNvPr id="57" name="Text 55"/>
          <p:cNvSpPr/>
          <p:nvPr/>
        </p:nvSpPr>
        <p:spPr>
          <a:xfrm>
            <a:off x="6922008" y="4389120"/>
            <a:ext cx="1737360" cy="329184"/>
          </a:xfrm>
          <a:prstGeom prst="rect">
            <a:avLst/>
          </a:prstGeom>
          <a:noFill/>
          <a:ln/>
        </p:spPr>
        <p:txBody>
          <a:bodyPr wrap="square" lIns="0" tIns="0" rIns="0" bIns="0" rtlCol="0" anchor="ctr"/>
          <a:lstStyle/>
          <a:p>
            <a:pPr indent="0" marL="0">
              <a:buNone/>
            </a:pPr>
            <a:r>
              <a:rPr lang="en-US" sz="950" dirty="0">
                <a:solidFill>
                  <a:srgbClr val="2C1A0E"/>
                </a:solidFill>
                <a:latin typeface="Calibri" pitchFamily="34" charset="0"/>
                <a:ea typeface="Calibri" pitchFamily="34" charset="-122"/>
                <a:cs typeface="Calibri" pitchFamily="34" charset="-120"/>
              </a:rPr>
              <a:t>D.  VA telehealth visits</a:t>
            </a:r>
            <a:endParaRPr lang="en-US" sz="950" dirty="0"/>
          </a:p>
        </p:txBody>
      </p:sp>
      <p:sp>
        <p:nvSpPr>
          <p:cNvPr id="58" name="Shape 56"/>
          <p:cNvSpPr/>
          <p:nvPr/>
        </p:nvSpPr>
        <p:spPr>
          <a:xfrm>
            <a:off x="411480" y="4754880"/>
            <a:ext cx="8321040" cy="228600"/>
          </a:xfrm>
          <a:prstGeom prst="roundRect">
            <a:avLst>
              <a:gd name="adj" fmla="val 20000"/>
            </a:avLst>
          </a:prstGeom>
          <a:solidFill>
            <a:srgbClr val="C8922A"/>
          </a:solidFill>
          <a:ln w="12700">
            <a:solidFill>
              <a:srgbClr val="C8922A"/>
            </a:solidFill>
            <a:prstDash val="solid"/>
          </a:ln>
        </p:spPr>
      </p:sp>
      <p:sp>
        <p:nvSpPr>
          <p:cNvPr id="59" name="Text 57"/>
          <p:cNvSpPr/>
          <p:nvPr/>
        </p:nvSpPr>
        <p:spPr>
          <a:xfrm>
            <a:off x="411480" y="4754880"/>
            <a:ext cx="8321040" cy="228600"/>
          </a:xfrm>
          <a:prstGeom prst="rect">
            <a:avLst/>
          </a:prstGeom>
          <a:noFill/>
          <a:ln/>
        </p:spPr>
        <p:txBody>
          <a:bodyPr wrap="square" lIns="0" tIns="0" rIns="0" bIns="0" rtlCol="0" anchor="ctr"/>
          <a:lstStyle/>
          <a:p>
            <a:pPr algn="ctr" indent="0" marL="0">
              <a:buNone/>
            </a:pPr>
            <a:r>
              <a:rPr lang="en-US" sz="1000" b="1" dirty="0">
                <a:solidFill>
                  <a:srgbClr val="4A1C1C"/>
                </a:solidFill>
                <a:latin typeface="Cambria" pitchFamily="34" charset="0"/>
                <a:ea typeface="Cambria" pitchFamily="34" charset="-122"/>
                <a:cs typeface="Cambria" pitchFamily="34" charset="-120"/>
              </a:rPr>
              <a:t>Keep your instincts. The answers will surprise you.</a:t>
            </a:r>
            <a:endParaRPr lang="en-US" sz="1000" dirty="0"/>
          </a:p>
        </p:txBody>
      </p:sp>
      <p:sp>
        <p:nvSpPr>
          <p:cNvPr id="60" name="Shape 58"/>
          <p:cNvSpPr/>
          <p:nvPr/>
        </p:nvSpPr>
        <p:spPr>
          <a:xfrm>
            <a:off x="0" y="4892040"/>
            <a:ext cx="9144000" cy="251460"/>
          </a:xfrm>
          <a:prstGeom prst="rect">
            <a:avLst/>
          </a:prstGeom>
          <a:solidFill>
            <a:srgbClr val="4A1C1C"/>
          </a:solidFill>
          <a:ln w="12700">
            <a:solidFill>
              <a:srgbClr val="4A1C1C"/>
            </a:solidFill>
            <a:prstDash val="solid"/>
          </a:ln>
        </p:spPr>
      </p:sp>
      <p:sp>
        <p:nvSpPr>
          <p:cNvPr id="61" name="Text 59"/>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62" name="Text 60"/>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Shape 1"/>
          <p:cNvSpPr/>
          <p:nvPr/>
        </p:nvSpPr>
        <p:spPr>
          <a:xfrm>
            <a:off x="0" y="2468880"/>
            <a:ext cx="9144000" cy="1645920"/>
          </a:xfrm>
          <a:prstGeom prst="rect">
            <a:avLst/>
          </a:prstGeom>
          <a:solidFill>
            <a:srgbClr val="A0522D"/>
          </a:solidFill>
          <a:ln w="12700">
            <a:solidFill>
              <a:srgbClr val="A0522D"/>
            </a:solidFill>
            <a:prstDash val="solid"/>
          </a:ln>
        </p:spPr>
      </p:sp>
      <p:sp>
        <p:nvSpPr>
          <p:cNvPr id="4" name="Shape 2"/>
          <p:cNvSpPr/>
          <p:nvPr/>
        </p:nvSpPr>
        <p:spPr>
          <a:xfrm>
            <a:off x="0" y="2450592"/>
            <a:ext cx="9144000" cy="50292"/>
          </a:xfrm>
          <a:prstGeom prst="rect">
            <a:avLst/>
          </a:prstGeom>
          <a:solidFill>
            <a:srgbClr val="C8922A"/>
          </a:solidFill>
          <a:ln w="12700">
            <a:solidFill>
              <a:srgbClr val="C8922A"/>
            </a:solidFill>
            <a:prstDash val="solid"/>
          </a:ln>
        </p:spPr>
      </p:sp>
      <p:sp>
        <p:nvSpPr>
          <p:cNvPr id="5" name="Shape 3"/>
          <p:cNvSpPr/>
          <p:nvPr/>
        </p:nvSpPr>
        <p:spPr>
          <a:xfrm>
            <a:off x="0" y="4091940"/>
            <a:ext cx="9144000" cy="50292"/>
          </a:xfrm>
          <a:prstGeom prst="rect">
            <a:avLst/>
          </a:prstGeom>
          <a:solidFill>
            <a:srgbClr val="C8922A"/>
          </a:solidFill>
          <a:ln w="12700">
            <a:solidFill>
              <a:srgbClr val="C8922A"/>
            </a:solidFill>
            <a:prstDash val="solid"/>
          </a:ln>
        </p:spPr>
      </p:sp>
      <p:sp>
        <p:nvSpPr>
          <p:cNvPr id="6" name="Text 4"/>
          <p:cNvSpPr/>
          <p:nvPr/>
        </p:nvSpPr>
        <p:spPr>
          <a:xfrm>
            <a:off x="457200" y="502920"/>
            <a:ext cx="8229600" cy="384048"/>
          </a:xfrm>
          <a:prstGeom prst="rect">
            <a:avLst/>
          </a:prstGeom>
          <a:noFill/>
          <a:ln/>
        </p:spPr>
        <p:txBody>
          <a:bodyPr wrap="square" lIns="0" tIns="0" rIns="0" bIns="0" rtlCol="0" anchor="ctr"/>
          <a:lstStyle/>
          <a:p>
            <a:pPr indent="0" marL="0">
              <a:buNone/>
            </a:pPr>
            <a:r>
              <a:rPr lang="en-US" sz="1200" b="1" spc="300" kern="0" dirty="0">
                <a:solidFill>
                  <a:srgbClr val="E8C97A"/>
                </a:solidFill>
                <a:latin typeface="Calibri" pitchFamily="34" charset="0"/>
                <a:ea typeface="Calibri" pitchFamily="34" charset="-122"/>
                <a:cs typeface="Calibri" pitchFamily="34" charset="-120"/>
              </a:rPr>
              <a:t>SECTION 1  ·  RESOURCES</a:t>
            </a:r>
            <a:endParaRPr lang="en-US" sz="1200" dirty="0"/>
          </a:p>
        </p:txBody>
      </p:sp>
      <p:sp>
        <p:nvSpPr>
          <p:cNvPr id="7" name="Text 5"/>
          <p:cNvSpPr/>
          <p:nvPr/>
        </p:nvSpPr>
        <p:spPr>
          <a:xfrm>
            <a:off x="457200" y="960120"/>
            <a:ext cx="8229600" cy="1371600"/>
          </a:xfrm>
          <a:prstGeom prst="rect">
            <a:avLst/>
          </a:prstGeom>
          <a:noFill/>
          <a:ln/>
        </p:spPr>
        <p:txBody>
          <a:bodyPr wrap="square" lIns="0" tIns="0" rIns="0" bIns="0" rtlCol="0" anchor="ctr"/>
          <a:lstStyle/>
          <a:p>
            <a:pPr indent="0" marL="0">
              <a:buNone/>
            </a:pPr>
            <a:r>
              <a:rPr lang="en-US" sz="5200" b="1" dirty="0">
                <a:solidFill>
                  <a:srgbClr val="FAF3E8"/>
                </a:solidFill>
                <a:latin typeface="Cambria" pitchFamily="34" charset="0"/>
                <a:ea typeface="Cambria" pitchFamily="34" charset="-122"/>
                <a:cs typeface="Cambria" pitchFamily="34" charset="-120"/>
              </a:rPr>
              <a:t>Resources</a:t>
            </a:r>
            <a:endParaRPr lang="en-US" sz="5200" dirty="0"/>
          </a:p>
        </p:txBody>
      </p:sp>
      <p:sp>
        <p:nvSpPr>
          <p:cNvPr id="8" name="Text 6"/>
          <p:cNvSpPr/>
          <p:nvPr/>
        </p:nvSpPr>
        <p:spPr>
          <a:xfrm>
            <a:off x="457200" y="2514600"/>
            <a:ext cx="8229600" cy="1572768"/>
          </a:xfrm>
          <a:prstGeom prst="rect">
            <a:avLst/>
          </a:prstGeom>
          <a:noFill/>
          <a:ln/>
        </p:spPr>
        <p:txBody>
          <a:bodyPr wrap="square" lIns="0" tIns="0" rIns="0" bIns="0" rtlCol="0" anchor="ctr"/>
          <a:lstStyle/>
          <a:p>
            <a:pPr indent="0" marL="0">
              <a:buNone/>
            </a:pPr>
            <a:r>
              <a:rPr lang="en-US" sz="2000" i="1" dirty="0">
                <a:solidFill>
                  <a:srgbClr val="FAF3E8"/>
                </a:solidFill>
                <a:latin typeface="Cambria" pitchFamily="34" charset="0"/>
                <a:ea typeface="Cambria" pitchFamily="34" charset="-122"/>
                <a:cs typeface="Cambria" pitchFamily="34" charset="-120"/>
              </a:rPr>
              <a:t>Making the system easier to enter — before Veterans need a crisis to access it.</a:t>
            </a:r>
            <a:endParaRPr lang="en-US" sz="2000" dirty="0"/>
          </a:p>
        </p:txBody>
      </p:sp>
      <p:sp>
        <p:nvSpPr>
          <p:cNvPr id="9" name="Shape 7"/>
          <p:cNvSpPr/>
          <p:nvPr/>
        </p:nvSpPr>
        <p:spPr>
          <a:xfrm>
            <a:off x="0" y="4892040"/>
            <a:ext cx="9144000" cy="251460"/>
          </a:xfrm>
          <a:prstGeom prst="rect">
            <a:avLst/>
          </a:prstGeom>
          <a:solidFill>
            <a:srgbClr val="4A1C1C"/>
          </a:solidFill>
          <a:ln w="12700">
            <a:solidFill>
              <a:srgbClr val="4A1C1C"/>
            </a:solidFill>
            <a:prstDash val="solid"/>
          </a:ln>
        </p:spPr>
      </p:sp>
      <p:sp>
        <p:nvSpPr>
          <p:cNvPr id="10" name="Text 8"/>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11" name="Text 9"/>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SECTION 1  ·  RESOURCES</a:t>
            </a:r>
            <a:endParaRPr lang="en-US" sz="850" dirty="0"/>
          </a:p>
        </p:txBody>
      </p:sp>
      <p:sp>
        <p:nvSpPr>
          <p:cNvPr id="12" name="Text 10"/>
          <p:cNvSpPr/>
          <p:nvPr/>
        </p:nvSpPr>
        <p:spPr>
          <a:xfrm>
            <a:off x="8778240" y="4892040"/>
            <a:ext cx="274320" cy="251460"/>
          </a:xfrm>
          <a:prstGeom prst="rect">
            <a:avLst/>
          </a:prstGeom>
          <a:noFill/>
          <a:ln/>
        </p:spPr>
        <p:txBody>
          <a:bodyPr wrap="square" lIns="0" tIns="0" rIns="0" bIns="0" rtlCol="0" anchor="ctr"/>
          <a:lstStyle/>
          <a:p>
            <a:pPr algn="r" indent="0" marL="0">
              <a:buNone/>
            </a:pP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They Didn't Create More Services. They Made the System Easier to Enter.</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RESOURCES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6</a:t>
            </a:r>
            <a:endParaRPr lang="en-US" sz="850" dirty="0"/>
          </a:p>
        </p:txBody>
      </p:sp>
      <p:sp>
        <p:nvSpPr>
          <p:cNvPr id="9" name="Text 7"/>
          <p:cNvSpPr/>
          <p:nvPr/>
        </p:nvSpPr>
        <p:spPr>
          <a:xfrm>
            <a:off x="411480" y="804672"/>
            <a:ext cx="8321040" cy="347472"/>
          </a:xfrm>
          <a:prstGeom prst="rect">
            <a:avLst/>
          </a:prstGeom>
          <a:noFill/>
          <a:ln/>
        </p:spPr>
        <p:txBody>
          <a:bodyPr wrap="square" lIns="0" tIns="0" rIns="0" bIns="0" rtlCol="0" anchor="ctr"/>
          <a:lstStyle/>
          <a:p>
            <a:pPr indent="0" marL="0">
              <a:buNone/>
            </a:pPr>
            <a:r>
              <a:rPr lang="en-US" sz="1600" b="1" dirty="0">
                <a:solidFill>
                  <a:srgbClr val="4A1C1C"/>
                </a:solidFill>
                <a:latin typeface="Cambria" pitchFamily="34" charset="0"/>
                <a:ea typeface="Cambria" pitchFamily="34" charset="-122"/>
                <a:cs typeface="Cambria" pitchFamily="34" charset="-120"/>
              </a:rPr>
              <a:t>Quad Cities Veterans Experience Action Center</a:t>
            </a:r>
            <a:endParaRPr lang="en-US" sz="1600" dirty="0"/>
          </a:p>
        </p:txBody>
      </p:sp>
      <p:sp>
        <p:nvSpPr>
          <p:cNvPr id="10" name="Text 8"/>
          <p:cNvSpPr/>
          <p:nvPr/>
        </p:nvSpPr>
        <p:spPr>
          <a:xfrm>
            <a:off x="411480" y="1133856"/>
            <a:ext cx="8321040" cy="256032"/>
          </a:xfrm>
          <a:prstGeom prst="rect">
            <a:avLst/>
          </a:prstGeom>
          <a:noFill/>
          <a:ln/>
        </p:spPr>
        <p:txBody>
          <a:bodyPr wrap="square" lIns="0" tIns="0" rIns="0" bIns="0" rtlCol="0" anchor="ctr"/>
          <a:lstStyle/>
          <a:p>
            <a:pPr indent="0" marL="0">
              <a:buNone/>
            </a:pPr>
            <a:r>
              <a:rPr lang="en-US" sz="1200" i="1" dirty="0">
                <a:solidFill>
                  <a:srgbClr val="8B5E3C"/>
                </a:solidFill>
                <a:latin typeface="Calibri" pitchFamily="34" charset="0"/>
                <a:ea typeface="Calibri" pitchFamily="34" charset="-122"/>
                <a:cs typeface="Calibri" pitchFamily="34" charset="-120"/>
              </a:rPr>
              <a:t>Moline, Illinois  ·  June 27–28, 2025</a:t>
            </a:r>
            <a:endParaRPr lang="en-US" sz="1200" dirty="0"/>
          </a:p>
        </p:txBody>
      </p:sp>
      <p:sp>
        <p:nvSpPr>
          <p:cNvPr id="11" name="Shape 9"/>
          <p:cNvSpPr/>
          <p:nvPr/>
        </p:nvSpPr>
        <p:spPr>
          <a:xfrm>
            <a:off x="320040" y="1508760"/>
            <a:ext cx="1554480" cy="1783080"/>
          </a:xfrm>
          <a:prstGeom prst="roundRect">
            <a:avLst>
              <a:gd name="adj" fmla="val 5882"/>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2" name="Text 10"/>
          <p:cNvSpPr/>
          <p:nvPr/>
        </p:nvSpPr>
        <p:spPr>
          <a:xfrm>
            <a:off x="320040" y="1627632"/>
            <a:ext cx="1554480" cy="77724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415</a:t>
            </a:r>
            <a:endParaRPr lang="en-US" sz="3800" dirty="0"/>
          </a:p>
        </p:txBody>
      </p:sp>
      <p:sp>
        <p:nvSpPr>
          <p:cNvPr id="13" name="Shape 11"/>
          <p:cNvSpPr/>
          <p:nvPr/>
        </p:nvSpPr>
        <p:spPr>
          <a:xfrm>
            <a:off x="521208" y="2423160"/>
            <a:ext cx="1152144" cy="0"/>
          </a:xfrm>
          <a:prstGeom prst="line">
            <a:avLst/>
          </a:prstGeom>
          <a:noFill/>
          <a:ln w="9525">
            <a:solidFill>
              <a:srgbClr val="C8922A"/>
            </a:solidFill>
            <a:prstDash val="solid"/>
          </a:ln>
        </p:spPr>
      </p:sp>
      <p:sp>
        <p:nvSpPr>
          <p:cNvPr id="14" name="Text 12"/>
          <p:cNvSpPr/>
          <p:nvPr/>
        </p:nvSpPr>
        <p:spPr>
          <a:xfrm>
            <a:off x="374904" y="2487168"/>
            <a:ext cx="1444752" cy="713232"/>
          </a:xfrm>
          <a:prstGeom prst="rect">
            <a:avLst/>
          </a:prstGeom>
          <a:noFill/>
          <a:ln/>
        </p:spPr>
        <p:txBody>
          <a:bodyPr wrap="square" lIns="0" tIns="0" rIns="0" bIns="0" rtlCol="0" anchor="t"/>
          <a:lstStyle/>
          <a:p>
            <a:pPr algn="ctr" indent="0" marL="0">
              <a:buNone/>
            </a:pPr>
            <a:r>
              <a:rPr lang="en-US" sz="1050" dirty="0">
                <a:solidFill>
                  <a:srgbClr val="E8D5BC"/>
                </a:solidFill>
                <a:latin typeface="Calibri" pitchFamily="34" charset="0"/>
                <a:ea typeface="Calibri" pitchFamily="34" charset="-122"/>
                <a:cs typeface="Calibri" pitchFamily="34" charset="-120"/>
              </a:rPr>
              <a:t>Veterans</a:t>
            </a:r>
            <a:endParaRPr lang="en-US" sz="1050" dirty="0"/>
          </a:p>
          <a:p>
            <a:pPr algn="ctr" indent="0" marL="0">
              <a:buNone/>
            </a:pPr>
            <a:r>
              <a:rPr lang="en-US" sz="1050" dirty="0">
                <a:solidFill>
                  <a:srgbClr val="E8D5BC"/>
                </a:solidFill>
                <a:latin typeface="Calibri" pitchFamily="34" charset="0"/>
                <a:ea typeface="Calibri" pitchFamily="34" charset="-122"/>
                <a:cs typeface="Calibri" pitchFamily="34" charset="-120"/>
              </a:rPr>
              <a:t>attended</a:t>
            </a:r>
            <a:endParaRPr lang="en-US" sz="1050" dirty="0"/>
          </a:p>
        </p:txBody>
      </p:sp>
      <p:sp>
        <p:nvSpPr>
          <p:cNvPr id="15" name="Shape 13"/>
          <p:cNvSpPr/>
          <p:nvPr/>
        </p:nvSpPr>
        <p:spPr>
          <a:xfrm>
            <a:off x="2039112" y="1508760"/>
            <a:ext cx="1554480" cy="1783080"/>
          </a:xfrm>
          <a:prstGeom prst="roundRect">
            <a:avLst>
              <a:gd name="adj" fmla="val 5882"/>
            </a:avLst>
          </a:prstGeom>
          <a:solidFill>
            <a:srgbClr val="7B3030"/>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6" name="Text 14"/>
          <p:cNvSpPr/>
          <p:nvPr/>
        </p:nvSpPr>
        <p:spPr>
          <a:xfrm>
            <a:off x="2039112" y="1627632"/>
            <a:ext cx="1554480" cy="77724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30</a:t>
            </a:r>
            <a:endParaRPr lang="en-US" sz="3800" dirty="0"/>
          </a:p>
        </p:txBody>
      </p:sp>
      <p:sp>
        <p:nvSpPr>
          <p:cNvPr id="17" name="Shape 15"/>
          <p:cNvSpPr/>
          <p:nvPr/>
        </p:nvSpPr>
        <p:spPr>
          <a:xfrm>
            <a:off x="2240280" y="2423160"/>
            <a:ext cx="1152144" cy="0"/>
          </a:xfrm>
          <a:prstGeom prst="line">
            <a:avLst/>
          </a:prstGeom>
          <a:noFill/>
          <a:ln w="9525">
            <a:solidFill>
              <a:srgbClr val="C8922A"/>
            </a:solidFill>
            <a:prstDash val="solid"/>
          </a:ln>
        </p:spPr>
      </p:sp>
      <p:sp>
        <p:nvSpPr>
          <p:cNvPr id="18" name="Text 16"/>
          <p:cNvSpPr/>
          <p:nvPr/>
        </p:nvSpPr>
        <p:spPr>
          <a:xfrm>
            <a:off x="2093976" y="2487168"/>
            <a:ext cx="1444752" cy="713232"/>
          </a:xfrm>
          <a:prstGeom prst="rect">
            <a:avLst/>
          </a:prstGeom>
          <a:noFill/>
          <a:ln/>
        </p:spPr>
        <p:txBody>
          <a:bodyPr wrap="square" lIns="0" tIns="0" rIns="0" bIns="0" rtlCol="0" anchor="t"/>
          <a:lstStyle/>
          <a:p>
            <a:pPr algn="ctr" indent="0" marL="0">
              <a:buNone/>
            </a:pPr>
            <a:r>
              <a:rPr lang="en-US" sz="1050" dirty="0">
                <a:solidFill>
                  <a:srgbClr val="E8D5BC"/>
                </a:solidFill>
                <a:latin typeface="Calibri" pitchFamily="34" charset="0"/>
                <a:ea typeface="Calibri" pitchFamily="34" charset="-122"/>
                <a:cs typeface="Calibri" pitchFamily="34" charset="-120"/>
              </a:rPr>
              <a:t>enrolled in</a:t>
            </a:r>
            <a:endParaRPr lang="en-US" sz="1050" dirty="0"/>
          </a:p>
          <a:p>
            <a:pPr algn="ctr" indent="0" marL="0">
              <a:buNone/>
            </a:pPr>
            <a:r>
              <a:rPr lang="en-US" sz="1050" dirty="0">
                <a:solidFill>
                  <a:srgbClr val="E8D5BC"/>
                </a:solidFill>
                <a:latin typeface="Calibri" pitchFamily="34" charset="0"/>
                <a:ea typeface="Calibri" pitchFamily="34" charset="-122"/>
                <a:cs typeface="Calibri" pitchFamily="34" charset="-120"/>
              </a:rPr>
              <a:t>VA health care</a:t>
            </a:r>
            <a:endParaRPr lang="en-US" sz="1050" dirty="0"/>
          </a:p>
        </p:txBody>
      </p:sp>
      <p:sp>
        <p:nvSpPr>
          <p:cNvPr id="19" name="Shape 17"/>
          <p:cNvSpPr/>
          <p:nvPr/>
        </p:nvSpPr>
        <p:spPr>
          <a:xfrm>
            <a:off x="3758184" y="1508760"/>
            <a:ext cx="1554480" cy="1783080"/>
          </a:xfrm>
          <a:prstGeom prst="roundRect">
            <a:avLst>
              <a:gd name="adj" fmla="val 5882"/>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20" name="Text 18"/>
          <p:cNvSpPr/>
          <p:nvPr/>
        </p:nvSpPr>
        <p:spPr>
          <a:xfrm>
            <a:off x="3758184" y="1627632"/>
            <a:ext cx="1554480" cy="77724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121</a:t>
            </a:r>
            <a:endParaRPr lang="en-US" sz="3800" dirty="0"/>
          </a:p>
        </p:txBody>
      </p:sp>
      <p:sp>
        <p:nvSpPr>
          <p:cNvPr id="21" name="Shape 19"/>
          <p:cNvSpPr/>
          <p:nvPr/>
        </p:nvSpPr>
        <p:spPr>
          <a:xfrm>
            <a:off x="3959352" y="2423160"/>
            <a:ext cx="1152144" cy="0"/>
          </a:xfrm>
          <a:prstGeom prst="line">
            <a:avLst/>
          </a:prstGeom>
          <a:noFill/>
          <a:ln w="9525">
            <a:solidFill>
              <a:srgbClr val="C8922A"/>
            </a:solidFill>
            <a:prstDash val="solid"/>
          </a:ln>
        </p:spPr>
      </p:sp>
      <p:sp>
        <p:nvSpPr>
          <p:cNvPr id="22" name="Text 20"/>
          <p:cNvSpPr/>
          <p:nvPr/>
        </p:nvSpPr>
        <p:spPr>
          <a:xfrm>
            <a:off x="3813048" y="2487168"/>
            <a:ext cx="1444752" cy="713232"/>
          </a:xfrm>
          <a:prstGeom prst="rect">
            <a:avLst/>
          </a:prstGeom>
          <a:noFill/>
          <a:ln/>
        </p:spPr>
        <p:txBody>
          <a:bodyPr wrap="square" lIns="0" tIns="0" rIns="0" bIns="0" rtlCol="0" anchor="t"/>
          <a:lstStyle/>
          <a:p>
            <a:pPr algn="ctr" indent="0" marL="0">
              <a:buNone/>
            </a:pPr>
            <a:r>
              <a:rPr lang="en-US" sz="1050" dirty="0">
                <a:solidFill>
                  <a:srgbClr val="E8D5BC"/>
                </a:solidFill>
                <a:latin typeface="Calibri" pitchFamily="34" charset="0"/>
                <a:ea typeface="Calibri" pitchFamily="34" charset="-122"/>
                <a:cs typeface="Calibri" pitchFamily="34" charset="-120"/>
              </a:rPr>
              <a:t>new claims</a:t>
            </a:r>
            <a:endParaRPr lang="en-US" sz="1050" dirty="0"/>
          </a:p>
          <a:p>
            <a:pPr algn="ctr" indent="0" marL="0">
              <a:buNone/>
            </a:pPr>
            <a:r>
              <a:rPr lang="en-US" sz="1050" dirty="0">
                <a:solidFill>
                  <a:srgbClr val="E8D5BC"/>
                </a:solidFill>
                <a:latin typeface="Calibri" pitchFamily="34" charset="0"/>
                <a:ea typeface="Calibri" pitchFamily="34" charset="-122"/>
                <a:cs typeface="Calibri" pitchFamily="34" charset="-120"/>
              </a:rPr>
              <a:t>filed</a:t>
            </a:r>
            <a:endParaRPr lang="en-US" sz="1050" dirty="0"/>
          </a:p>
        </p:txBody>
      </p:sp>
      <p:sp>
        <p:nvSpPr>
          <p:cNvPr id="23" name="Shape 21"/>
          <p:cNvSpPr/>
          <p:nvPr/>
        </p:nvSpPr>
        <p:spPr>
          <a:xfrm>
            <a:off x="5477256" y="1508760"/>
            <a:ext cx="1554480" cy="1783080"/>
          </a:xfrm>
          <a:prstGeom prst="roundRect">
            <a:avLst>
              <a:gd name="adj" fmla="val 5882"/>
            </a:avLst>
          </a:prstGeom>
          <a:solidFill>
            <a:srgbClr val="7B3030"/>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24" name="Text 22"/>
          <p:cNvSpPr/>
          <p:nvPr/>
        </p:nvSpPr>
        <p:spPr>
          <a:xfrm>
            <a:off x="5477256" y="1627632"/>
            <a:ext cx="1554480" cy="77724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24</a:t>
            </a:r>
            <a:endParaRPr lang="en-US" sz="3800" dirty="0"/>
          </a:p>
        </p:txBody>
      </p:sp>
      <p:sp>
        <p:nvSpPr>
          <p:cNvPr id="25" name="Shape 23"/>
          <p:cNvSpPr/>
          <p:nvPr/>
        </p:nvSpPr>
        <p:spPr>
          <a:xfrm>
            <a:off x="5678424" y="2423160"/>
            <a:ext cx="1152144" cy="0"/>
          </a:xfrm>
          <a:prstGeom prst="line">
            <a:avLst/>
          </a:prstGeom>
          <a:noFill/>
          <a:ln w="9525">
            <a:solidFill>
              <a:srgbClr val="C8922A"/>
            </a:solidFill>
            <a:prstDash val="solid"/>
          </a:ln>
        </p:spPr>
      </p:sp>
      <p:sp>
        <p:nvSpPr>
          <p:cNvPr id="26" name="Text 24"/>
          <p:cNvSpPr/>
          <p:nvPr/>
        </p:nvSpPr>
        <p:spPr>
          <a:xfrm>
            <a:off x="5532120" y="2487168"/>
            <a:ext cx="1444752" cy="713232"/>
          </a:xfrm>
          <a:prstGeom prst="rect">
            <a:avLst/>
          </a:prstGeom>
          <a:noFill/>
          <a:ln/>
        </p:spPr>
        <p:txBody>
          <a:bodyPr wrap="square" lIns="0" tIns="0" rIns="0" bIns="0" rtlCol="0" anchor="t"/>
          <a:lstStyle/>
          <a:p>
            <a:pPr algn="ctr" indent="0" marL="0">
              <a:buNone/>
            </a:pPr>
            <a:r>
              <a:rPr lang="en-US" sz="1050" dirty="0">
                <a:solidFill>
                  <a:srgbClr val="E8D5BC"/>
                </a:solidFill>
                <a:latin typeface="Calibri" pitchFamily="34" charset="0"/>
                <a:ea typeface="Calibri" pitchFamily="34" charset="-122"/>
                <a:cs typeface="Calibri" pitchFamily="34" charset="-120"/>
              </a:rPr>
              <a:t>identified at risk</a:t>
            </a:r>
            <a:endParaRPr lang="en-US" sz="1050" dirty="0"/>
          </a:p>
          <a:p>
            <a:pPr algn="ctr" indent="0" marL="0">
              <a:buNone/>
            </a:pPr>
            <a:r>
              <a:rPr lang="en-US" sz="1050" dirty="0">
                <a:solidFill>
                  <a:srgbClr val="E8D5BC"/>
                </a:solidFill>
                <a:latin typeface="Calibri" pitchFamily="34" charset="0"/>
                <a:ea typeface="Calibri" pitchFamily="34" charset="-122"/>
                <a:cs typeface="Calibri" pitchFamily="34" charset="-120"/>
              </a:rPr>
              <a:t>of homelessness</a:t>
            </a:r>
            <a:endParaRPr lang="en-US" sz="1050" dirty="0"/>
          </a:p>
        </p:txBody>
      </p:sp>
      <p:sp>
        <p:nvSpPr>
          <p:cNvPr id="27" name="Shape 25"/>
          <p:cNvSpPr/>
          <p:nvPr/>
        </p:nvSpPr>
        <p:spPr>
          <a:xfrm>
            <a:off x="7196328" y="1508760"/>
            <a:ext cx="1554480" cy="1783080"/>
          </a:xfrm>
          <a:prstGeom prst="roundRect">
            <a:avLst>
              <a:gd name="adj" fmla="val 5882"/>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28" name="Text 26"/>
          <p:cNvSpPr/>
          <p:nvPr/>
        </p:nvSpPr>
        <p:spPr>
          <a:xfrm>
            <a:off x="7196328" y="1627632"/>
            <a:ext cx="1554480" cy="77724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66</a:t>
            </a:r>
            <a:endParaRPr lang="en-US" sz="3800" dirty="0"/>
          </a:p>
        </p:txBody>
      </p:sp>
      <p:sp>
        <p:nvSpPr>
          <p:cNvPr id="29" name="Shape 27"/>
          <p:cNvSpPr/>
          <p:nvPr/>
        </p:nvSpPr>
        <p:spPr>
          <a:xfrm>
            <a:off x="7397496" y="2423160"/>
            <a:ext cx="1152144" cy="0"/>
          </a:xfrm>
          <a:prstGeom prst="line">
            <a:avLst/>
          </a:prstGeom>
          <a:noFill/>
          <a:ln w="9525">
            <a:solidFill>
              <a:srgbClr val="C8922A"/>
            </a:solidFill>
            <a:prstDash val="solid"/>
          </a:ln>
        </p:spPr>
      </p:sp>
      <p:sp>
        <p:nvSpPr>
          <p:cNvPr id="30" name="Text 28"/>
          <p:cNvSpPr/>
          <p:nvPr/>
        </p:nvSpPr>
        <p:spPr>
          <a:xfrm>
            <a:off x="7251192" y="2487168"/>
            <a:ext cx="1444752" cy="713232"/>
          </a:xfrm>
          <a:prstGeom prst="rect">
            <a:avLst/>
          </a:prstGeom>
          <a:noFill/>
          <a:ln/>
        </p:spPr>
        <p:txBody>
          <a:bodyPr wrap="square" lIns="0" tIns="0" rIns="0" bIns="0" rtlCol="0" anchor="t"/>
          <a:lstStyle/>
          <a:p>
            <a:pPr algn="ctr" indent="0" marL="0">
              <a:buNone/>
            </a:pPr>
            <a:r>
              <a:rPr lang="en-US" sz="1050" dirty="0">
                <a:solidFill>
                  <a:srgbClr val="E8D5BC"/>
                </a:solidFill>
                <a:latin typeface="Calibri" pitchFamily="34" charset="0"/>
                <a:ea typeface="Calibri" pitchFamily="34" charset="-122"/>
                <a:cs typeface="Calibri" pitchFamily="34" charset="-120"/>
              </a:rPr>
              <a:t>C&amp;P exams</a:t>
            </a:r>
            <a:endParaRPr lang="en-US" sz="1050" dirty="0"/>
          </a:p>
          <a:p>
            <a:pPr algn="ctr" indent="0" marL="0">
              <a:buNone/>
            </a:pPr>
            <a:r>
              <a:rPr lang="en-US" sz="1050" dirty="0">
                <a:solidFill>
                  <a:srgbClr val="E8D5BC"/>
                </a:solidFill>
                <a:latin typeface="Calibri" pitchFamily="34" charset="0"/>
                <a:ea typeface="Calibri" pitchFamily="34" charset="-122"/>
                <a:cs typeface="Calibri" pitchFamily="34" charset="-120"/>
              </a:rPr>
              <a:t>conducted onsite</a:t>
            </a:r>
            <a:endParaRPr lang="en-US" sz="1050" dirty="0"/>
          </a:p>
        </p:txBody>
      </p:sp>
      <p:sp>
        <p:nvSpPr>
          <p:cNvPr id="31" name="Shape 29"/>
          <p:cNvSpPr/>
          <p:nvPr/>
        </p:nvSpPr>
        <p:spPr>
          <a:xfrm>
            <a:off x="411480" y="3429000"/>
            <a:ext cx="4114800" cy="329184"/>
          </a:xfrm>
          <a:prstGeom prst="roundRect">
            <a:avLst>
              <a:gd name="adj" fmla="val 16667"/>
            </a:avLst>
          </a:prstGeom>
          <a:solidFill>
            <a:srgbClr val="F2E6D4"/>
          </a:solidFill>
          <a:ln w="12700">
            <a:solidFill>
              <a:srgbClr val="D4B896"/>
            </a:solidFill>
            <a:prstDash val="solid"/>
          </a:ln>
        </p:spPr>
      </p:sp>
      <p:sp>
        <p:nvSpPr>
          <p:cNvPr id="32" name="Text 30"/>
          <p:cNvSpPr/>
          <p:nvPr/>
        </p:nvSpPr>
        <p:spPr>
          <a:xfrm>
            <a:off x="539496" y="3429000"/>
            <a:ext cx="3858768" cy="329184"/>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 VA health care enrollment</a:t>
            </a:r>
            <a:endParaRPr lang="en-US" sz="1100" dirty="0"/>
          </a:p>
        </p:txBody>
      </p:sp>
      <p:sp>
        <p:nvSpPr>
          <p:cNvPr id="33" name="Shape 31"/>
          <p:cNvSpPr/>
          <p:nvPr/>
        </p:nvSpPr>
        <p:spPr>
          <a:xfrm>
            <a:off x="4709160" y="3429000"/>
            <a:ext cx="4114800" cy="329184"/>
          </a:xfrm>
          <a:prstGeom prst="roundRect">
            <a:avLst>
              <a:gd name="adj" fmla="val 16667"/>
            </a:avLst>
          </a:prstGeom>
          <a:solidFill>
            <a:srgbClr val="FFFDF8"/>
          </a:solidFill>
          <a:ln w="12700">
            <a:solidFill>
              <a:srgbClr val="D4B896"/>
            </a:solidFill>
            <a:prstDash val="solid"/>
          </a:ln>
        </p:spPr>
      </p:sp>
      <p:sp>
        <p:nvSpPr>
          <p:cNvPr id="34" name="Text 32"/>
          <p:cNvSpPr/>
          <p:nvPr/>
        </p:nvSpPr>
        <p:spPr>
          <a:xfrm>
            <a:off x="4837176" y="3429000"/>
            <a:ext cx="3858768" cy="329184"/>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 Benefits &amp; claims assistance</a:t>
            </a:r>
            <a:endParaRPr lang="en-US" sz="1100" dirty="0"/>
          </a:p>
        </p:txBody>
      </p:sp>
      <p:sp>
        <p:nvSpPr>
          <p:cNvPr id="35" name="Shape 33"/>
          <p:cNvSpPr/>
          <p:nvPr/>
        </p:nvSpPr>
        <p:spPr>
          <a:xfrm>
            <a:off x="411480" y="3840480"/>
            <a:ext cx="4114800" cy="329184"/>
          </a:xfrm>
          <a:prstGeom prst="roundRect">
            <a:avLst>
              <a:gd name="adj" fmla="val 16667"/>
            </a:avLst>
          </a:prstGeom>
          <a:solidFill>
            <a:srgbClr val="F2E6D4"/>
          </a:solidFill>
          <a:ln w="12700">
            <a:solidFill>
              <a:srgbClr val="D4B896"/>
            </a:solidFill>
            <a:prstDash val="solid"/>
          </a:ln>
        </p:spPr>
      </p:sp>
      <p:sp>
        <p:nvSpPr>
          <p:cNvPr id="36" name="Text 34"/>
          <p:cNvSpPr/>
          <p:nvPr/>
        </p:nvSpPr>
        <p:spPr>
          <a:xfrm>
            <a:off x="539496" y="3840480"/>
            <a:ext cx="3858768" cy="329184"/>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 Vet Center support</a:t>
            </a:r>
            <a:endParaRPr lang="en-US" sz="1100" dirty="0"/>
          </a:p>
        </p:txBody>
      </p:sp>
      <p:sp>
        <p:nvSpPr>
          <p:cNvPr id="37" name="Shape 35"/>
          <p:cNvSpPr/>
          <p:nvPr/>
        </p:nvSpPr>
        <p:spPr>
          <a:xfrm>
            <a:off x="4709160" y="3840480"/>
            <a:ext cx="4114800" cy="329184"/>
          </a:xfrm>
          <a:prstGeom prst="roundRect">
            <a:avLst>
              <a:gd name="adj" fmla="val 16667"/>
            </a:avLst>
          </a:prstGeom>
          <a:solidFill>
            <a:srgbClr val="FFFDF8"/>
          </a:solidFill>
          <a:ln w="12700">
            <a:solidFill>
              <a:srgbClr val="D4B896"/>
            </a:solidFill>
            <a:prstDash val="solid"/>
          </a:ln>
        </p:spPr>
      </p:sp>
      <p:sp>
        <p:nvSpPr>
          <p:cNvPr id="38" name="Text 36"/>
          <p:cNvSpPr/>
          <p:nvPr/>
        </p:nvSpPr>
        <p:spPr>
          <a:xfrm>
            <a:off x="4837176" y="3840480"/>
            <a:ext cx="3858768" cy="329184"/>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 Transition support</a:t>
            </a:r>
            <a:endParaRPr lang="en-US" sz="1100" dirty="0"/>
          </a:p>
        </p:txBody>
      </p:sp>
      <p:sp>
        <p:nvSpPr>
          <p:cNvPr id="39" name="Shape 37"/>
          <p:cNvSpPr/>
          <p:nvPr/>
        </p:nvSpPr>
        <p:spPr>
          <a:xfrm>
            <a:off x="411480" y="4251960"/>
            <a:ext cx="4114800" cy="329184"/>
          </a:xfrm>
          <a:prstGeom prst="roundRect">
            <a:avLst>
              <a:gd name="adj" fmla="val 16667"/>
            </a:avLst>
          </a:prstGeom>
          <a:solidFill>
            <a:srgbClr val="F2E6D4"/>
          </a:solidFill>
          <a:ln w="12700">
            <a:solidFill>
              <a:srgbClr val="D4B896"/>
            </a:solidFill>
            <a:prstDash val="solid"/>
          </a:ln>
        </p:spPr>
      </p:sp>
      <p:sp>
        <p:nvSpPr>
          <p:cNvPr id="40" name="Text 38"/>
          <p:cNvSpPr/>
          <p:nvPr/>
        </p:nvSpPr>
        <p:spPr>
          <a:xfrm>
            <a:off x="539496" y="4251960"/>
            <a:ext cx="3858768" cy="329184"/>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 Homelessness outreach</a:t>
            </a:r>
            <a:endParaRPr lang="en-US" sz="1100" dirty="0"/>
          </a:p>
        </p:txBody>
      </p:sp>
      <p:sp>
        <p:nvSpPr>
          <p:cNvPr id="41" name="Shape 39"/>
          <p:cNvSpPr/>
          <p:nvPr/>
        </p:nvSpPr>
        <p:spPr>
          <a:xfrm>
            <a:off x="4709160" y="4251960"/>
            <a:ext cx="4114800" cy="329184"/>
          </a:xfrm>
          <a:prstGeom prst="roundRect">
            <a:avLst>
              <a:gd name="adj" fmla="val 16667"/>
            </a:avLst>
          </a:prstGeom>
          <a:solidFill>
            <a:srgbClr val="FFFDF8"/>
          </a:solidFill>
          <a:ln w="12700">
            <a:solidFill>
              <a:srgbClr val="D4B896"/>
            </a:solidFill>
            <a:prstDash val="solid"/>
          </a:ln>
        </p:spPr>
      </p:sp>
      <p:sp>
        <p:nvSpPr>
          <p:cNvPr id="42" name="Text 40"/>
          <p:cNvSpPr/>
          <p:nvPr/>
        </p:nvSpPr>
        <p:spPr>
          <a:xfrm>
            <a:off x="4837176" y="4251960"/>
            <a:ext cx="3858768" cy="329184"/>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 Compensation &amp; Pension exams onsite</a:t>
            </a:r>
            <a:endParaRPr lang="en-US" sz="1100" dirty="0"/>
          </a:p>
        </p:txBody>
      </p:sp>
      <p:sp>
        <p:nvSpPr>
          <p:cNvPr id="43" name="Text 41"/>
          <p:cNvSpPr/>
          <p:nvPr/>
        </p:nvSpPr>
        <p:spPr>
          <a:xfrm>
            <a:off x="411480" y="4773168"/>
            <a:ext cx="8321040" cy="182880"/>
          </a:xfrm>
          <a:prstGeom prst="rect">
            <a:avLst/>
          </a:prstGeom>
          <a:noFill/>
          <a:ln/>
        </p:spPr>
        <p:txBody>
          <a:bodyPr wrap="square" lIns="0" tIns="0" rIns="0" bIns="0" rtlCol="0" anchor="ctr"/>
          <a:lstStyle/>
          <a:p>
            <a:pPr indent="0" marL="0">
              <a:buNone/>
            </a:pPr>
            <a:r>
              <a:rPr lang="en-US" sz="800" i="1" dirty="0">
                <a:solidFill>
                  <a:srgbClr val="8B5E3C"/>
                </a:solidFill>
                <a:latin typeface="Calibri" pitchFamily="34" charset="0"/>
                <a:ea typeface="Calibri" pitchFamily="34" charset="-122"/>
                <a:cs typeface="Calibri" pitchFamily="34" charset="-120"/>
              </a:rPr>
              <a:t>Source: VA News — Quad Cities Community Committed to Veterans, 2025</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Did They Do Differently?</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RESOURCES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7</a:t>
            </a:r>
            <a:endParaRPr lang="en-US" sz="850" dirty="0"/>
          </a:p>
        </p:txBody>
      </p:sp>
      <p:sp>
        <p:nvSpPr>
          <p:cNvPr id="9" name="Shape 7"/>
          <p:cNvSpPr/>
          <p:nvPr/>
        </p:nvSpPr>
        <p:spPr>
          <a:xfrm>
            <a:off x="411480" y="804672"/>
            <a:ext cx="8321040" cy="621792"/>
          </a:xfrm>
          <a:prstGeom prst="roundRect">
            <a:avLst>
              <a:gd name="adj" fmla="val 13235"/>
            </a:avLst>
          </a:prstGeom>
          <a:solidFill>
            <a:srgbClr val="4A1C1C"/>
          </a:solidFill>
          <a:ln w="12700">
            <a:solidFill>
              <a:srgbClr val="4A1C1C"/>
            </a:solidFill>
            <a:prstDash val="solid"/>
          </a:ln>
        </p:spPr>
      </p:sp>
      <p:sp>
        <p:nvSpPr>
          <p:cNvPr id="10" name="Text 8"/>
          <p:cNvSpPr/>
          <p:nvPr/>
        </p:nvSpPr>
        <p:spPr>
          <a:xfrm>
            <a:off x="594360" y="804672"/>
            <a:ext cx="7955280" cy="621792"/>
          </a:xfrm>
          <a:prstGeom prst="rect">
            <a:avLst/>
          </a:prstGeom>
          <a:noFill/>
          <a:ln/>
        </p:spPr>
        <p:txBody>
          <a:bodyPr wrap="square" lIns="0" tIns="0" rIns="0" bIns="0" rtlCol="0" anchor="ctr"/>
          <a:lstStyle/>
          <a:p>
            <a:pPr algn="ctr" indent="0" marL="0">
              <a:buNone/>
            </a:pPr>
            <a:r>
              <a:rPr lang="en-US" sz="1900" b="1" dirty="0">
                <a:solidFill>
                  <a:srgbClr val="FAF3E8"/>
                </a:solidFill>
                <a:latin typeface="Cambria" pitchFamily="34" charset="0"/>
                <a:ea typeface="Cambria" pitchFamily="34" charset="-122"/>
                <a:cs typeface="Cambria" pitchFamily="34" charset="-120"/>
              </a:rPr>
              <a:t>They Built a "No Wrong Door" Community Response</a:t>
            </a:r>
            <a:endParaRPr lang="en-US" sz="1900" dirty="0"/>
          </a:p>
        </p:txBody>
      </p:sp>
      <p:sp>
        <p:nvSpPr>
          <p:cNvPr id="11" name="Shape 9"/>
          <p:cNvSpPr/>
          <p:nvPr/>
        </p:nvSpPr>
        <p:spPr>
          <a:xfrm>
            <a:off x="411480" y="1572768"/>
            <a:ext cx="3200400" cy="347472"/>
          </a:xfrm>
          <a:prstGeom prst="roundRect">
            <a:avLst>
              <a:gd name="adj" fmla="val 18421"/>
            </a:avLst>
          </a:prstGeom>
          <a:solidFill>
            <a:srgbClr val="4A1C1C"/>
          </a:solidFill>
          <a:ln w="12700">
            <a:solidFill>
              <a:srgbClr val="4A1C1C"/>
            </a:solidFill>
            <a:prstDash val="solid"/>
          </a:ln>
        </p:spPr>
      </p:sp>
      <p:sp>
        <p:nvSpPr>
          <p:cNvPr id="12" name="Text 10"/>
          <p:cNvSpPr/>
          <p:nvPr/>
        </p:nvSpPr>
        <p:spPr>
          <a:xfrm>
            <a:off x="411480" y="1572768"/>
            <a:ext cx="32004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Healthcare</a:t>
            </a:r>
            <a:endParaRPr lang="en-US" sz="1200" dirty="0"/>
          </a:p>
        </p:txBody>
      </p:sp>
      <p:sp>
        <p:nvSpPr>
          <p:cNvPr id="13" name="Text 11"/>
          <p:cNvSpPr/>
          <p:nvPr/>
        </p:nvSpPr>
        <p:spPr>
          <a:xfrm>
            <a:off x="411480" y="1920240"/>
            <a:ext cx="3200400" cy="109728"/>
          </a:xfrm>
          <a:prstGeom prst="rect">
            <a:avLst/>
          </a:prstGeom>
          <a:noFill/>
          <a:ln/>
        </p:spPr>
        <p:txBody>
          <a:bodyPr wrap="square" lIns="0" tIns="0" rIns="0" bIns="0" rtlCol="0" anchor="ctr"/>
          <a:lstStyle/>
          <a:p>
            <a:pPr algn="ctr" indent="0" marL="0">
              <a:buNone/>
            </a:pPr>
            <a:r>
              <a:rPr lang="en-US" sz="1000" dirty="0">
                <a:solidFill>
                  <a:srgbClr val="C8922A"/>
                </a:solidFill>
                <a:latin typeface="Calibri" pitchFamily="34" charset="0"/>
                <a:ea typeface="Calibri" pitchFamily="34" charset="-122"/>
                <a:cs typeface="Calibri" pitchFamily="34" charset="-120"/>
              </a:rPr>
              <a:t>↓</a:t>
            </a:r>
            <a:endParaRPr lang="en-US" sz="1000" dirty="0"/>
          </a:p>
        </p:txBody>
      </p:sp>
      <p:sp>
        <p:nvSpPr>
          <p:cNvPr id="14" name="Shape 12"/>
          <p:cNvSpPr/>
          <p:nvPr/>
        </p:nvSpPr>
        <p:spPr>
          <a:xfrm>
            <a:off x="411480" y="2020824"/>
            <a:ext cx="3200400" cy="347472"/>
          </a:xfrm>
          <a:prstGeom prst="roundRect">
            <a:avLst>
              <a:gd name="adj" fmla="val 18421"/>
            </a:avLst>
          </a:prstGeom>
          <a:solidFill>
            <a:srgbClr val="7B3030"/>
          </a:solidFill>
          <a:ln w="12700">
            <a:solidFill>
              <a:srgbClr val="7B3030"/>
            </a:solidFill>
            <a:prstDash val="solid"/>
          </a:ln>
        </p:spPr>
      </p:sp>
      <p:sp>
        <p:nvSpPr>
          <p:cNvPr id="15" name="Text 13"/>
          <p:cNvSpPr/>
          <p:nvPr/>
        </p:nvSpPr>
        <p:spPr>
          <a:xfrm>
            <a:off x="411480" y="2020824"/>
            <a:ext cx="32004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Benefits</a:t>
            </a:r>
            <a:endParaRPr lang="en-US" sz="1200" dirty="0"/>
          </a:p>
        </p:txBody>
      </p:sp>
      <p:sp>
        <p:nvSpPr>
          <p:cNvPr id="16" name="Text 14"/>
          <p:cNvSpPr/>
          <p:nvPr/>
        </p:nvSpPr>
        <p:spPr>
          <a:xfrm>
            <a:off x="411480" y="2368296"/>
            <a:ext cx="3200400" cy="109728"/>
          </a:xfrm>
          <a:prstGeom prst="rect">
            <a:avLst/>
          </a:prstGeom>
          <a:noFill/>
          <a:ln/>
        </p:spPr>
        <p:txBody>
          <a:bodyPr wrap="square" lIns="0" tIns="0" rIns="0" bIns="0" rtlCol="0" anchor="ctr"/>
          <a:lstStyle/>
          <a:p>
            <a:pPr algn="ctr" indent="0" marL="0">
              <a:buNone/>
            </a:pPr>
            <a:r>
              <a:rPr lang="en-US" sz="1000" dirty="0">
                <a:solidFill>
                  <a:srgbClr val="C8922A"/>
                </a:solidFill>
                <a:latin typeface="Calibri" pitchFamily="34" charset="0"/>
                <a:ea typeface="Calibri" pitchFamily="34" charset="-122"/>
                <a:cs typeface="Calibri" pitchFamily="34" charset="-120"/>
              </a:rPr>
              <a:t>↓</a:t>
            </a:r>
            <a:endParaRPr lang="en-US" sz="1000" dirty="0"/>
          </a:p>
        </p:txBody>
      </p:sp>
      <p:sp>
        <p:nvSpPr>
          <p:cNvPr id="17" name="Shape 15"/>
          <p:cNvSpPr/>
          <p:nvPr/>
        </p:nvSpPr>
        <p:spPr>
          <a:xfrm>
            <a:off x="411480" y="2468880"/>
            <a:ext cx="3200400" cy="347472"/>
          </a:xfrm>
          <a:prstGeom prst="roundRect">
            <a:avLst>
              <a:gd name="adj" fmla="val 18421"/>
            </a:avLst>
          </a:prstGeom>
          <a:solidFill>
            <a:srgbClr val="A0522D"/>
          </a:solidFill>
          <a:ln w="12700">
            <a:solidFill>
              <a:srgbClr val="A0522D"/>
            </a:solidFill>
            <a:prstDash val="solid"/>
          </a:ln>
        </p:spPr>
      </p:sp>
      <p:sp>
        <p:nvSpPr>
          <p:cNvPr id="18" name="Text 16"/>
          <p:cNvSpPr/>
          <p:nvPr/>
        </p:nvSpPr>
        <p:spPr>
          <a:xfrm>
            <a:off x="411480" y="2468880"/>
            <a:ext cx="32004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Vet Center</a:t>
            </a:r>
            <a:endParaRPr lang="en-US" sz="1200" dirty="0"/>
          </a:p>
        </p:txBody>
      </p:sp>
      <p:sp>
        <p:nvSpPr>
          <p:cNvPr id="19" name="Text 17"/>
          <p:cNvSpPr/>
          <p:nvPr/>
        </p:nvSpPr>
        <p:spPr>
          <a:xfrm>
            <a:off x="411480" y="2816352"/>
            <a:ext cx="3200400" cy="109728"/>
          </a:xfrm>
          <a:prstGeom prst="rect">
            <a:avLst/>
          </a:prstGeom>
          <a:noFill/>
          <a:ln/>
        </p:spPr>
        <p:txBody>
          <a:bodyPr wrap="square" lIns="0" tIns="0" rIns="0" bIns="0" rtlCol="0" anchor="ctr"/>
          <a:lstStyle/>
          <a:p>
            <a:pPr algn="ctr" indent="0" marL="0">
              <a:buNone/>
            </a:pPr>
            <a:r>
              <a:rPr lang="en-US" sz="1000" dirty="0">
                <a:solidFill>
                  <a:srgbClr val="C8922A"/>
                </a:solidFill>
                <a:latin typeface="Calibri" pitchFamily="34" charset="0"/>
                <a:ea typeface="Calibri" pitchFamily="34" charset="-122"/>
                <a:cs typeface="Calibri" pitchFamily="34" charset="-120"/>
              </a:rPr>
              <a:t>↓</a:t>
            </a:r>
            <a:endParaRPr lang="en-US" sz="1000" dirty="0"/>
          </a:p>
        </p:txBody>
      </p:sp>
      <p:sp>
        <p:nvSpPr>
          <p:cNvPr id="20" name="Shape 18"/>
          <p:cNvSpPr/>
          <p:nvPr/>
        </p:nvSpPr>
        <p:spPr>
          <a:xfrm>
            <a:off x="411480" y="2916936"/>
            <a:ext cx="3200400" cy="347472"/>
          </a:xfrm>
          <a:prstGeom prst="roundRect">
            <a:avLst>
              <a:gd name="adj" fmla="val 18421"/>
            </a:avLst>
          </a:prstGeom>
          <a:solidFill>
            <a:srgbClr val="7B3030"/>
          </a:solidFill>
          <a:ln w="12700">
            <a:solidFill>
              <a:srgbClr val="7B3030"/>
            </a:solidFill>
            <a:prstDash val="solid"/>
          </a:ln>
        </p:spPr>
      </p:sp>
      <p:sp>
        <p:nvSpPr>
          <p:cNvPr id="21" name="Text 19"/>
          <p:cNvSpPr/>
          <p:nvPr/>
        </p:nvSpPr>
        <p:spPr>
          <a:xfrm>
            <a:off x="411480" y="2916936"/>
            <a:ext cx="32004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VSOs</a:t>
            </a:r>
            <a:endParaRPr lang="en-US" sz="1200" dirty="0"/>
          </a:p>
        </p:txBody>
      </p:sp>
      <p:sp>
        <p:nvSpPr>
          <p:cNvPr id="22" name="Text 20"/>
          <p:cNvSpPr/>
          <p:nvPr/>
        </p:nvSpPr>
        <p:spPr>
          <a:xfrm>
            <a:off x="411480" y="3264408"/>
            <a:ext cx="3200400" cy="109728"/>
          </a:xfrm>
          <a:prstGeom prst="rect">
            <a:avLst/>
          </a:prstGeom>
          <a:noFill/>
          <a:ln/>
        </p:spPr>
        <p:txBody>
          <a:bodyPr wrap="square" lIns="0" tIns="0" rIns="0" bIns="0" rtlCol="0" anchor="ctr"/>
          <a:lstStyle/>
          <a:p>
            <a:pPr algn="ctr" indent="0" marL="0">
              <a:buNone/>
            </a:pPr>
            <a:r>
              <a:rPr lang="en-US" sz="1000" dirty="0">
                <a:solidFill>
                  <a:srgbClr val="C8922A"/>
                </a:solidFill>
                <a:latin typeface="Calibri" pitchFamily="34" charset="0"/>
                <a:ea typeface="Calibri" pitchFamily="34" charset="-122"/>
                <a:cs typeface="Calibri" pitchFamily="34" charset="-120"/>
              </a:rPr>
              <a:t>↓</a:t>
            </a:r>
            <a:endParaRPr lang="en-US" sz="1000" dirty="0"/>
          </a:p>
        </p:txBody>
      </p:sp>
      <p:sp>
        <p:nvSpPr>
          <p:cNvPr id="23" name="Shape 21"/>
          <p:cNvSpPr/>
          <p:nvPr/>
        </p:nvSpPr>
        <p:spPr>
          <a:xfrm>
            <a:off x="411480" y="3364992"/>
            <a:ext cx="3200400" cy="347472"/>
          </a:xfrm>
          <a:prstGeom prst="roundRect">
            <a:avLst>
              <a:gd name="adj" fmla="val 18421"/>
            </a:avLst>
          </a:prstGeom>
          <a:solidFill>
            <a:srgbClr val="4A1C1C"/>
          </a:solidFill>
          <a:ln w="12700">
            <a:solidFill>
              <a:srgbClr val="4A1C1C"/>
            </a:solidFill>
            <a:prstDash val="solid"/>
          </a:ln>
        </p:spPr>
      </p:sp>
      <p:sp>
        <p:nvSpPr>
          <p:cNvPr id="24" name="Text 22"/>
          <p:cNvSpPr/>
          <p:nvPr/>
        </p:nvSpPr>
        <p:spPr>
          <a:xfrm>
            <a:off x="411480" y="3364992"/>
            <a:ext cx="32004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Disability Processing</a:t>
            </a:r>
            <a:endParaRPr lang="en-US" sz="1200" dirty="0"/>
          </a:p>
        </p:txBody>
      </p:sp>
      <p:sp>
        <p:nvSpPr>
          <p:cNvPr id="25" name="Text 23"/>
          <p:cNvSpPr/>
          <p:nvPr/>
        </p:nvSpPr>
        <p:spPr>
          <a:xfrm>
            <a:off x="411480" y="3712464"/>
            <a:ext cx="3200400" cy="109728"/>
          </a:xfrm>
          <a:prstGeom prst="rect">
            <a:avLst/>
          </a:prstGeom>
          <a:noFill/>
          <a:ln/>
        </p:spPr>
        <p:txBody>
          <a:bodyPr wrap="square" lIns="0" tIns="0" rIns="0" bIns="0" rtlCol="0" anchor="ctr"/>
          <a:lstStyle/>
          <a:p>
            <a:pPr algn="ctr" indent="0" marL="0">
              <a:buNone/>
            </a:pPr>
            <a:r>
              <a:rPr lang="en-US" sz="1000" dirty="0">
                <a:solidFill>
                  <a:srgbClr val="C8922A"/>
                </a:solidFill>
                <a:latin typeface="Calibri" pitchFamily="34" charset="0"/>
                <a:ea typeface="Calibri" pitchFamily="34" charset="-122"/>
                <a:cs typeface="Calibri" pitchFamily="34" charset="-120"/>
              </a:rPr>
              <a:t>↓</a:t>
            </a:r>
            <a:endParaRPr lang="en-US" sz="1000" dirty="0"/>
          </a:p>
        </p:txBody>
      </p:sp>
      <p:sp>
        <p:nvSpPr>
          <p:cNvPr id="26" name="Shape 24"/>
          <p:cNvSpPr/>
          <p:nvPr/>
        </p:nvSpPr>
        <p:spPr>
          <a:xfrm>
            <a:off x="411480" y="3813048"/>
            <a:ext cx="3200400" cy="347472"/>
          </a:xfrm>
          <a:prstGeom prst="roundRect">
            <a:avLst>
              <a:gd name="adj" fmla="val 18421"/>
            </a:avLst>
          </a:prstGeom>
          <a:solidFill>
            <a:srgbClr val="A0522D"/>
          </a:solidFill>
          <a:ln w="12700">
            <a:solidFill>
              <a:srgbClr val="A0522D"/>
            </a:solidFill>
            <a:prstDash val="solid"/>
          </a:ln>
        </p:spPr>
      </p:sp>
      <p:sp>
        <p:nvSpPr>
          <p:cNvPr id="27" name="Text 25"/>
          <p:cNvSpPr/>
          <p:nvPr/>
        </p:nvSpPr>
        <p:spPr>
          <a:xfrm>
            <a:off x="411480" y="3813048"/>
            <a:ext cx="320040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Community Organizations</a:t>
            </a:r>
            <a:endParaRPr lang="en-US" sz="1200" dirty="0"/>
          </a:p>
        </p:txBody>
      </p:sp>
      <p:sp>
        <p:nvSpPr>
          <p:cNvPr id="28" name="Shape 26"/>
          <p:cNvSpPr/>
          <p:nvPr/>
        </p:nvSpPr>
        <p:spPr>
          <a:xfrm>
            <a:off x="3931920" y="1572768"/>
            <a:ext cx="4754880" cy="420624"/>
          </a:xfrm>
          <a:prstGeom prst="roundRect">
            <a:avLst>
              <a:gd name="adj" fmla="val 15217"/>
            </a:avLst>
          </a:prstGeom>
          <a:solidFill>
            <a:srgbClr val="F2E6D4"/>
          </a:solidFill>
          <a:ln w="12700">
            <a:solidFill>
              <a:srgbClr val="D4B896"/>
            </a:solidFill>
            <a:prstDash val="solid"/>
          </a:ln>
        </p:spPr>
      </p:sp>
      <p:sp>
        <p:nvSpPr>
          <p:cNvPr id="29" name="Text 27"/>
          <p:cNvSpPr/>
          <p:nvPr/>
        </p:nvSpPr>
        <p:spPr>
          <a:xfrm>
            <a:off x="4114800" y="1572768"/>
            <a:ext cx="4480560" cy="420624"/>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No single organization tried to solve everything</a:t>
            </a:r>
            <a:endParaRPr lang="en-US" sz="1150" dirty="0"/>
          </a:p>
        </p:txBody>
      </p:sp>
      <p:sp>
        <p:nvSpPr>
          <p:cNvPr id="30" name="Shape 28"/>
          <p:cNvSpPr/>
          <p:nvPr/>
        </p:nvSpPr>
        <p:spPr>
          <a:xfrm>
            <a:off x="3931920" y="2084832"/>
            <a:ext cx="4754880" cy="420624"/>
          </a:xfrm>
          <a:prstGeom prst="roundRect">
            <a:avLst>
              <a:gd name="adj" fmla="val 15217"/>
            </a:avLst>
          </a:prstGeom>
          <a:solidFill>
            <a:srgbClr val="FFFDF8"/>
          </a:solidFill>
          <a:ln w="12700">
            <a:solidFill>
              <a:srgbClr val="D4B896"/>
            </a:solidFill>
            <a:prstDash val="solid"/>
          </a:ln>
        </p:spPr>
      </p:sp>
      <p:sp>
        <p:nvSpPr>
          <p:cNvPr id="31" name="Text 29"/>
          <p:cNvSpPr/>
          <p:nvPr/>
        </p:nvSpPr>
        <p:spPr>
          <a:xfrm>
            <a:off x="4114800" y="2084832"/>
            <a:ext cx="4480560" cy="420624"/>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Veterans addressed multiple needs in one visit</a:t>
            </a:r>
            <a:endParaRPr lang="en-US" sz="1150" dirty="0"/>
          </a:p>
        </p:txBody>
      </p:sp>
      <p:sp>
        <p:nvSpPr>
          <p:cNvPr id="32" name="Shape 30"/>
          <p:cNvSpPr/>
          <p:nvPr/>
        </p:nvSpPr>
        <p:spPr>
          <a:xfrm>
            <a:off x="3931920" y="2596896"/>
            <a:ext cx="4754880" cy="420624"/>
          </a:xfrm>
          <a:prstGeom prst="roundRect">
            <a:avLst>
              <a:gd name="adj" fmla="val 15217"/>
            </a:avLst>
          </a:prstGeom>
          <a:solidFill>
            <a:srgbClr val="F2E6D4"/>
          </a:solidFill>
          <a:ln w="12700">
            <a:solidFill>
              <a:srgbClr val="D4B896"/>
            </a:solidFill>
            <a:prstDash val="solid"/>
          </a:ln>
        </p:spPr>
      </p:sp>
      <p:sp>
        <p:nvSpPr>
          <p:cNvPr id="33" name="Text 31"/>
          <p:cNvSpPr/>
          <p:nvPr/>
        </p:nvSpPr>
        <p:spPr>
          <a:xfrm>
            <a:off x="4114800" y="2596896"/>
            <a:ext cx="4480560" cy="420624"/>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Problems were identified while Veterans were present</a:t>
            </a:r>
            <a:endParaRPr lang="en-US" sz="1150" dirty="0"/>
          </a:p>
        </p:txBody>
      </p:sp>
      <p:sp>
        <p:nvSpPr>
          <p:cNvPr id="34" name="Shape 32"/>
          <p:cNvSpPr/>
          <p:nvPr/>
        </p:nvSpPr>
        <p:spPr>
          <a:xfrm>
            <a:off x="3931920" y="3108960"/>
            <a:ext cx="4754880" cy="420624"/>
          </a:xfrm>
          <a:prstGeom prst="roundRect">
            <a:avLst>
              <a:gd name="adj" fmla="val 15217"/>
            </a:avLst>
          </a:prstGeom>
          <a:solidFill>
            <a:srgbClr val="FFFDF8"/>
          </a:solidFill>
          <a:ln w="12700">
            <a:solidFill>
              <a:srgbClr val="D4B896"/>
            </a:solidFill>
            <a:prstDash val="solid"/>
          </a:ln>
        </p:spPr>
      </p:sp>
      <p:sp>
        <p:nvSpPr>
          <p:cNvPr id="35" name="Text 33"/>
          <p:cNvSpPr/>
          <p:nvPr/>
        </p:nvSpPr>
        <p:spPr>
          <a:xfrm>
            <a:off x="4114800" y="3108960"/>
            <a:ext cx="4480560" cy="420624"/>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Follow-up was built into every encounter</a:t>
            </a:r>
            <a:endParaRPr lang="en-US" sz="1150" dirty="0"/>
          </a:p>
        </p:txBody>
      </p:sp>
      <p:sp>
        <p:nvSpPr>
          <p:cNvPr id="36" name="Shape 34"/>
          <p:cNvSpPr/>
          <p:nvPr/>
        </p:nvSpPr>
        <p:spPr>
          <a:xfrm>
            <a:off x="3931920" y="3621024"/>
            <a:ext cx="4754880" cy="420624"/>
          </a:xfrm>
          <a:prstGeom prst="roundRect">
            <a:avLst>
              <a:gd name="adj" fmla="val 15217"/>
            </a:avLst>
          </a:prstGeom>
          <a:solidFill>
            <a:srgbClr val="F2E6D4"/>
          </a:solidFill>
          <a:ln w="12700">
            <a:solidFill>
              <a:srgbClr val="D4B896"/>
            </a:solidFill>
            <a:prstDash val="solid"/>
          </a:ln>
        </p:spPr>
      </p:sp>
      <p:sp>
        <p:nvSpPr>
          <p:cNvPr id="37" name="Text 35"/>
          <p:cNvSpPr/>
          <p:nvPr/>
        </p:nvSpPr>
        <p:spPr>
          <a:xfrm>
            <a:off x="4114800" y="3621024"/>
            <a:ext cx="4480560" cy="420624"/>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The community — not just the VA — owned the responsibility</a:t>
            </a:r>
            <a:endParaRPr lang="en-US" sz="1150" dirty="0"/>
          </a:p>
        </p:txBody>
      </p:sp>
      <p:sp>
        <p:nvSpPr>
          <p:cNvPr id="38" name="Shape 36"/>
          <p:cNvSpPr/>
          <p:nvPr/>
        </p:nvSpPr>
        <p:spPr>
          <a:xfrm>
            <a:off x="411480" y="4315968"/>
            <a:ext cx="8321040" cy="438912"/>
          </a:xfrm>
          <a:prstGeom prst="roundRect">
            <a:avLst>
              <a:gd name="adj" fmla="val 16667"/>
            </a:avLst>
          </a:prstGeom>
          <a:solidFill>
            <a:srgbClr val="FDF3DC"/>
          </a:solidFill>
          <a:ln w="12700">
            <a:solidFill>
              <a:srgbClr val="C8922A"/>
            </a:solidFill>
            <a:prstDash val="solid"/>
          </a:ln>
        </p:spPr>
      </p:sp>
      <p:sp>
        <p:nvSpPr>
          <p:cNvPr id="39" name="Text 37"/>
          <p:cNvSpPr/>
          <p:nvPr/>
        </p:nvSpPr>
        <p:spPr>
          <a:xfrm>
            <a:off x="594360" y="4315968"/>
            <a:ext cx="7955280" cy="438912"/>
          </a:xfrm>
          <a:prstGeom prst="rect">
            <a:avLst/>
          </a:prstGeom>
          <a:noFill/>
          <a:ln/>
        </p:spPr>
        <p:txBody>
          <a:bodyPr wrap="square" lIns="0" tIns="0" rIns="0" bIns="0" rtlCol="0" anchor="ctr"/>
          <a:lstStyle/>
          <a:p>
            <a:pPr algn="ctr" indent="0" marL="0">
              <a:buNone/>
            </a:pPr>
            <a:r>
              <a:rPr lang="en-US" sz="1600" b="1" i="1" dirty="0">
                <a:solidFill>
                  <a:srgbClr val="4A1C1C"/>
                </a:solidFill>
                <a:latin typeface="Cambria" pitchFamily="34" charset="0"/>
                <a:ea typeface="Cambria" pitchFamily="34" charset="-122"/>
                <a:cs typeface="Cambria" pitchFamily="34" charset="-120"/>
              </a:rPr>
              <a:t>Coordination is itself a Veteran resource.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One Event. Multiple Life-Changing Outcomes.</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RESOURCES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8</a:t>
            </a:r>
            <a:endParaRPr lang="en-US" sz="850" dirty="0"/>
          </a:p>
        </p:txBody>
      </p:sp>
      <p:sp>
        <p:nvSpPr>
          <p:cNvPr id="9" name="Shape 7"/>
          <p:cNvSpPr/>
          <p:nvPr/>
        </p:nvSpPr>
        <p:spPr>
          <a:xfrm>
            <a:off x="411480" y="804672"/>
            <a:ext cx="8321040" cy="1234440"/>
          </a:xfrm>
          <a:prstGeom prst="roundRect">
            <a:avLst>
              <a:gd name="adj" fmla="val 7407"/>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0" name="Shape 8"/>
          <p:cNvSpPr/>
          <p:nvPr/>
        </p:nvSpPr>
        <p:spPr>
          <a:xfrm>
            <a:off x="411480" y="804672"/>
            <a:ext cx="8321040" cy="420624"/>
          </a:xfrm>
          <a:prstGeom prst="roundRect">
            <a:avLst>
              <a:gd name="adj" fmla="val 21739"/>
            </a:avLst>
          </a:prstGeom>
          <a:solidFill>
            <a:srgbClr val="4A1C1C"/>
          </a:solidFill>
          <a:ln w="12700">
            <a:solidFill>
              <a:srgbClr val="4A1C1C"/>
            </a:solidFill>
            <a:prstDash val="solid"/>
          </a:ln>
        </p:spPr>
      </p:sp>
      <p:sp>
        <p:nvSpPr>
          <p:cNvPr id="11" name="Shape 9"/>
          <p:cNvSpPr/>
          <p:nvPr/>
        </p:nvSpPr>
        <p:spPr>
          <a:xfrm>
            <a:off x="411480" y="1024128"/>
            <a:ext cx="8321040" cy="201168"/>
          </a:xfrm>
          <a:prstGeom prst="rect">
            <a:avLst/>
          </a:prstGeom>
          <a:solidFill>
            <a:srgbClr val="4A1C1C"/>
          </a:solidFill>
          <a:ln w="12700">
            <a:solidFill>
              <a:srgbClr val="4A1C1C"/>
            </a:solidFill>
            <a:prstDash val="solid"/>
          </a:ln>
        </p:spPr>
      </p:sp>
      <p:sp>
        <p:nvSpPr>
          <p:cNvPr id="12" name="Text 10"/>
          <p:cNvSpPr/>
          <p:nvPr/>
        </p:nvSpPr>
        <p:spPr>
          <a:xfrm>
            <a:off x="566928" y="804672"/>
            <a:ext cx="8010144" cy="420624"/>
          </a:xfrm>
          <a:prstGeom prst="rect">
            <a:avLst/>
          </a:prstGeom>
          <a:noFill/>
          <a:ln/>
        </p:spPr>
        <p:txBody>
          <a:bodyPr wrap="square" lIns="0" tIns="0" rIns="0" bIns="0" rtlCol="0" anchor="ctr"/>
          <a:lstStyle/>
          <a:p>
            <a:pPr indent="0" marL="0">
              <a:buNone/>
            </a:pPr>
            <a:r>
              <a:rPr lang="en-US" sz="1300" b="1" dirty="0">
                <a:solidFill>
                  <a:srgbClr val="FAF3E8"/>
                </a:solidFill>
                <a:latin typeface="Cambria" pitchFamily="34" charset="0"/>
                <a:ea typeface="Cambria" pitchFamily="34" charset="-122"/>
                <a:cs typeface="Cambria" pitchFamily="34" charset="-120"/>
              </a:rPr>
              <a:t>Tiffany  ·  National Guard Veteran</a:t>
            </a:r>
            <a:endParaRPr lang="en-US" sz="1300" dirty="0"/>
          </a:p>
        </p:txBody>
      </p:sp>
      <p:sp>
        <p:nvSpPr>
          <p:cNvPr id="13" name="Text 11"/>
          <p:cNvSpPr/>
          <p:nvPr/>
        </p:nvSpPr>
        <p:spPr>
          <a:xfrm>
            <a:off x="566928" y="1280160"/>
            <a:ext cx="8010144" cy="347472"/>
          </a:xfrm>
          <a:prstGeom prst="rect">
            <a:avLst/>
          </a:prstGeom>
          <a:noFill/>
          <a:ln/>
        </p:spPr>
        <p:txBody>
          <a:bodyPr wrap="square" lIns="0" tIns="0" rIns="0" bIns="0" rtlCol="0" anchor="ctr"/>
          <a:lstStyle/>
          <a:p>
            <a:pPr indent="0" marL="0">
              <a:buNone/>
            </a:pPr>
            <a:r>
              <a:rPr lang="en-US" sz="1250" b="1" dirty="0">
                <a:solidFill>
                  <a:srgbClr val="4A1C1C"/>
                </a:solidFill>
                <a:latin typeface="Cambria" pitchFamily="34" charset="0"/>
                <a:ea typeface="Cambria" pitchFamily="34" charset="-122"/>
                <a:cs typeface="Cambria" pitchFamily="34" charset="-120"/>
              </a:rPr>
              <a:t>70% service connection · $24,000 retroactive payment · Ongoing monthly benefits</a:t>
            </a:r>
            <a:endParaRPr lang="en-US" sz="1250" dirty="0"/>
          </a:p>
        </p:txBody>
      </p:sp>
      <p:sp>
        <p:nvSpPr>
          <p:cNvPr id="14" name="Text 12"/>
          <p:cNvSpPr/>
          <p:nvPr/>
        </p:nvSpPr>
        <p:spPr>
          <a:xfrm>
            <a:off x="566928" y="1609344"/>
            <a:ext cx="8010144" cy="384048"/>
          </a:xfrm>
          <a:prstGeom prst="rect">
            <a:avLst/>
          </a:prstGeom>
          <a:noFill/>
          <a:ln/>
        </p:spPr>
        <p:txBody>
          <a:bodyPr wrap="square" lIns="0" tIns="0" rIns="0" bIns="0" rtlCol="0" anchor="t"/>
          <a:lstStyle/>
          <a:p>
            <a:pPr indent="0" marL="0">
              <a:buNone/>
            </a:pPr>
            <a:r>
              <a:rPr lang="en-US" sz="1050" dirty="0">
                <a:solidFill>
                  <a:srgbClr val="5C3A1E"/>
                </a:solidFill>
                <a:latin typeface="Calibri" pitchFamily="34" charset="0"/>
                <a:ea typeface="Calibri" pitchFamily="34" charset="-122"/>
                <a:cs typeface="Calibri" pitchFamily="34" charset="-120"/>
              </a:rPr>
              <a:t>Struggled to navigate VA alone. At a prior event, received help filing her claim. Returned in 2025 to enroll in health care, file again, and learn MyHealtheVet.</a:t>
            </a:r>
            <a:endParaRPr lang="en-US" sz="1050" dirty="0"/>
          </a:p>
        </p:txBody>
      </p:sp>
      <p:sp>
        <p:nvSpPr>
          <p:cNvPr id="15" name="Shape 13"/>
          <p:cNvSpPr/>
          <p:nvPr/>
        </p:nvSpPr>
        <p:spPr>
          <a:xfrm>
            <a:off x="411480" y="2157984"/>
            <a:ext cx="8321040" cy="1234440"/>
          </a:xfrm>
          <a:prstGeom prst="roundRect">
            <a:avLst>
              <a:gd name="adj" fmla="val 7407"/>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6" name="Shape 14"/>
          <p:cNvSpPr/>
          <p:nvPr/>
        </p:nvSpPr>
        <p:spPr>
          <a:xfrm>
            <a:off x="411480" y="2157984"/>
            <a:ext cx="8321040" cy="420624"/>
          </a:xfrm>
          <a:prstGeom prst="roundRect">
            <a:avLst>
              <a:gd name="adj" fmla="val 21739"/>
            </a:avLst>
          </a:prstGeom>
          <a:solidFill>
            <a:srgbClr val="7B3030"/>
          </a:solidFill>
          <a:ln w="12700">
            <a:solidFill>
              <a:srgbClr val="7B3030"/>
            </a:solidFill>
            <a:prstDash val="solid"/>
          </a:ln>
        </p:spPr>
      </p:sp>
      <p:sp>
        <p:nvSpPr>
          <p:cNvPr id="17" name="Shape 15"/>
          <p:cNvSpPr/>
          <p:nvPr/>
        </p:nvSpPr>
        <p:spPr>
          <a:xfrm>
            <a:off x="411480" y="2377440"/>
            <a:ext cx="8321040" cy="201168"/>
          </a:xfrm>
          <a:prstGeom prst="rect">
            <a:avLst/>
          </a:prstGeom>
          <a:solidFill>
            <a:srgbClr val="7B3030"/>
          </a:solidFill>
          <a:ln w="12700">
            <a:solidFill>
              <a:srgbClr val="7B3030"/>
            </a:solidFill>
            <a:prstDash val="solid"/>
          </a:ln>
        </p:spPr>
      </p:sp>
      <p:sp>
        <p:nvSpPr>
          <p:cNvPr id="18" name="Text 16"/>
          <p:cNvSpPr/>
          <p:nvPr/>
        </p:nvSpPr>
        <p:spPr>
          <a:xfrm>
            <a:off x="566928" y="2157984"/>
            <a:ext cx="8010144" cy="420624"/>
          </a:xfrm>
          <a:prstGeom prst="rect">
            <a:avLst/>
          </a:prstGeom>
          <a:noFill/>
          <a:ln/>
        </p:spPr>
        <p:txBody>
          <a:bodyPr wrap="square" lIns="0" tIns="0" rIns="0" bIns="0" rtlCol="0" anchor="ctr"/>
          <a:lstStyle/>
          <a:p>
            <a:pPr indent="0" marL="0">
              <a:buNone/>
            </a:pPr>
            <a:r>
              <a:rPr lang="en-US" sz="1300" b="1" dirty="0">
                <a:solidFill>
                  <a:srgbClr val="FAF3E8"/>
                </a:solidFill>
                <a:latin typeface="Cambria" pitchFamily="34" charset="0"/>
                <a:ea typeface="Cambria" pitchFamily="34" charset="-122"/>
                <a:cs typeface="Cambria" pitchFamily="34" charset="-120"/>
              </a:rPr>
              <a:t>Vietnam Veteran  ·  50+ years after service</a:t>
            </a:r>
            <a:endParaRPr lang="en-US" sz="1300" dirty="0"/>
          </a:p>
        </p:txBody>
      </p:sp>
      <p:sp>
        <p:nvSpPr>
          <p:cNvPr id="19" name="Text 17"/>
          <p:cNvSpPr/>
          <p:nvPr/>
        </p:nvSpPr>
        <p:spPr>
          <a:xfrm>
            <a:off x="566928" y="2633472"/>
            <a:ext cx="8010144" cy="347472"/>
          </a:xfrm>
          <a:prstGeom prst="rect">
            <a:avLst/>
          </a:prstGeom>
          <a:noFill/>
          <a:ln/>
        </p:spPr>
        <p:txBody>
          <a:bodyPr wrap="square" lIns="0" tIns="0" rIns="0" bIns="0" rtlCol="0" anchor="ctr"/>
          <a:lstStyle/>
          <a:p>
            <a:pPr indent="0" marL="0">
              <a:buNone/>
            </a:pPr>
            <a:r>
              <a:rPr lang="en-US" sz="1250" b="1" dirty="0">
                <a:solidFill>
                  <a:srgbClr val="4A1C1C"/>
                </a:solidFill>
                <a:latin typeface="Cambria" pitchFamily="34" charset="0"/>
                <a:ea typeface="Cambria" pitchFamily="34" charset="-122"/>
                <a:cs typeface="Cambria" pitchFamily="34" charset="-120"/>
              </a:rPr>
              <a:t>Filed his first VA claim — after more than half a century</a:t>
            </a:r>
            <a:endParaRPr lang="en-US" sz="1250" dirty="0"/>
          </a:p>
        </p:txBody>
      </p:sp>
      <p:sp>
        <p:nvSpPr>
          <p:cNvPr id="20" name="Text 18"/>
          <p:cNvSpPr/>
          <p:nvPr/>
        </p:nvSpPr>
        <p:spPr>
          <a:xfrm>
            <a:off x="566928" y="2962656"/>
            <a:ext cx="8010144" cy="384048"/>
          </a:xfrm>
          <a:prstGeom prst="rect">
            <a:avLst/>
          </a:prstGeom>
          <a:noFill/>
          <a:ln/>
        </p:spPr>
        <p:txBody>
          <a:bodyPr wrap="square" lIns="0" tIns="0" rIns="0" bIns="0" rtlCol="0" anchor="t"/>
          <a:lstStyle/>
          <a:p>
            <a:pPr indent="0" marL="0">
              <a:buNone/>
            </a:pPr>
            <a:r>
              <a:rPr lang="en-US" sz="1050" dirty="0">
                <a:solidFill>
                  <a:srgbClr val="5C3A1E"/>
                </a:solidFill>
                <a:latin typeface="Calibri" pitchFamily="34" charset="0"/>
                <a:ea typeface="Calibri" pitchFamily="34" charset="-122"/>
                <a:cs typeface="Calibri" pitchFamily="34" charset="-120"/>
              </a:rPr>
              <a:t>He came asking about resources for his grandson. Staff recognized he also had unmet needs. The lesson: sometimes the person asking for someone else is the person who needs help.</a:t>
            </a:r>
            <a:endParaRPr lang="en-US" sz="1050" dirty="0"/>
          </a:p>
        </p:txBody>
      </p:sp>
      <p:sp>
        <p:nvSpPr>
          <p:cNvPr id="21" name="Shape 19"/>
          <p:cNvSpPr/>
          <p:nvPr/>
        </p:nvSpPr>
        <p:spPr>
          <a:xfrm>
            <a:off x="411480" y="3511296"/>
            <a:ext cx="8321040" cy="1234440"/>
          </a:xfrm>
          <a:prstGeom prst="roundRect">
            <a:avLst>
              <a:gd name="adj" fmla="val 7407"/>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2" name="Shape 20"/>
          <p:cNvSpPr/>
          <p:nvPr/>
        </p:nvSpPr>
        <p:spPr>
          <a:xfrm>
            <a:off x="411480" y="3511296"/>
            <a:ext cx="8321040" cy="420624"/>
          </a:xfrm>
          <a:prstGeom prst="roundRect">
            <a:avLst>
              <a:gd name="adj" fmla="val 21739"/>
            </a:avLst>
          </a:prstGeom>
          <a:solidFill>
            <a:srgbClr val="A0522D"/>
          </a:solidFill>
          <a:ln w="12700">
            <a:solidFill>
              <a:srgbClr val="A0522D"/>
            </a:solidFill>
            <a:prstDash val="solid"/>
          </a:ln>
        </p:spPr>
      </p:sp>
      <p:sp>
        <p:nvSpPr>
          <p:cNvPr id="23" name="Shape 21"/>
          <p:cNvSpPr/>
          <p:nvPr/>
        </p:nvSpPr>
        <p:spPr>
          <a:xfrm>
            <a:off x="411480" y="3730752"/>
            <a:ext cx="8321040" cy="201168"/>
          </a:xfrm>
          <a:prstGeom prst="rect">
            <a:avLst/>
          </a:prstGeom>
          <a:solidFill>
            <a:srgbClr val="A0522D"/>
          </a:solidFill>
          <a:ln w="12700">
            <a:solidFill>
              <a:srgbClr val="A0522D"/>
            </a:solidFill>
            <a:prstDash val="solid"/>
          </a:ln>
        </p:spPr>
      </p:sp>
      <p:sp>
        <p:nvSpPr>
          <p:cNvPr id="24" name="Text 22"/>
          <p:cNvSpPr/>
          <p:nvPr/>
        </p:nvSpPr>
        <p:spPr>
          <a:xfrm>
            <a:off x="566928" y="3511296"/>
            <a:ext cx="8010144" cy="420624"/>
          </a:xfrm>
          <a:prstGeom prst="rect">
            <a:avLst/>
          </a:prstGeom>
          <a:noFill/>
          <a:ln/>
        </p:spPr>
        <p:txBody>
          <a:bodyPr wrap="square" lIns="0" tIns="0" rIns="0" bIns="0" rtlCol="0" anchor="ctr"/>
          <a:lstStyle/>
          <a:p>
            <a:pPr indent="0" marL="0">
              <a:buNone/>
            </a:pPr>
            <a:r>
              <a:rPr lang="en-US" sz="1300" b="1" dirty="0">
                <a:solidFill>
                  <a:srgbClr val="FAF3E8"/>
                </a:solidFill>
                <a:latin typeface="Cambria" pitchFamily="34" charset="0"/>
                <a:ea typeface="Cambria" pitchFamily="34" charset="-122"/>
                <a:cs typeface="Cambria" pitchFamily="34" charset="-120"/>
              </a:rPr>
              <a:t>Veteran with Previous Claim  ·  Returned to file additional claims</a:t>
            </a:r>
            <a:endParaRPr lang="en-US" sz="1300" dirty="0"/>
          </a:p>
        </p:txBody>
      </p:sp>
      <p:sp>
        <p:nvSpPr>
          <p:cNvPr id="25" name="Text 23"/>
          <p:cNvSpPr/>
          <p:nvPr/>
        </p:nvSpPr>
        <p:spPr>
          <a:xfrm>
            <a:off x="566928" y="3986784"/>
            <a:ext cx="8010144" cy="347472"/>
          </a:xfrm>
          <a:prstGeom prst="rect">
            <a:avLst/>
          </a:prstGeom>
          <a:noFill/>
          <a:ln/>
        </p:spPr>
        <p:txBody>
          <a:bodyPr wrap="square" lIns="0" tIns="0" rIns="0" bIns="0" rtlCol="0" anchor="ctr"/>
          <a:lstStyle/>
          <a:p>
            <a:pPr indent="0" marL="0">
              <a:buNone/>
            </a:pPr>
            <a:r>
              <a:rPr lang="en-US" sz="1250" b="1" dirty="0">
                <a:solidFill>
                  <a:srgbClr val="4A1C1C"/>
                </a:solidFill>
                <a:latin typeface="Cambria" pitchFamily="34" charset="0"/>
                <a:ea typeface="Cambria" pitchFamily="34" charset="-122"/>
                <a:cs typeface="Cambria" pitchFamily="34" charset="-120"/>
              </a:rPr>
              <a:t>$6,100 backpay identified and paid immediately</a:t>
            </a:r>
            <a:endParaRPr lang="en-US" sz="1250" dirty="0"/>
          </a:p>
        </p:txBody>
      </p:sp>
      <p:sp>
        <p:nvSpPr>
          <p:cNvPr id="26" name="Text 24"/>
          <p:cNvSpPr/>
          <p:nvPr/>
        </p:nvSpPr>
        <p:spPr>
          <a:xfrm>
            <a:off x="566928" y="4315968"/>
            <a:ext cx="8010144" cy="384048"/>
          </a:xfrm>
          <a:prstGeom prst="rect">
            <a:avLst/>
          </a:prstGeom>
          <a:noFill/>
          <a:ln/>
        </p:spPr>
        <p:txBody>
          <a:bodyPr wrap="square" lIns="0" tIns="0" rIns="0" bIns="0" rtlCol="0" anchor="t"/>
          <a:lstStyle/>
          <a:p>
            <a:pPr indent="0" marL="0">
              <a:buNone/>
            </a:pPr>
            <a:r>
              <a:rPr lang="en-US" sz="1050" dirty="0">
                <a:solidFill>
                  <a:srgbClr val="5C3A1E"/>
                </a:solidFill>
                <a:latin typeface="Calibri" pitchFamily="34" charset="0"/>
                <a:ea typeface="Calibri" pitchFamily="34" charset="-122"/>
                <a:cs typeface="Calibri" pitchFamily="34" charset="-120"/>
              </a:rPr>
              <a:t>Staff identified a clear and unmistakable error in his filing date. Immediate adjudication. He also completed onsite exams moving his new claim forward.</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Can We Do? — Build Your Own Quad Cities Model</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RESOURCES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9</a:t>
            </a:r>
            <a:endParaRPr lang="en-US" sz="850" dirty="0"/>
          </a:p>
        </p:txBody>
      </p:sp>
      <p:sp>
        <p:nvSpPr>
          <p:cNvPr id="9" name="Shape 7"/>
          <p:cNvSpPr/>
          <p:nvPr/>
        </p:nvSpPr>
        <p:spPr>
          <a:xfrm>
            <a:off x="411480" y="804672"/>
            <a:ext cx="4114800" cy="1847088"/>
          </a:xfrm>
          <a:prstGeom prst="roundRect">
            <a:avLst>
              <a:gd name="adj" fmla="val 495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0" name="Shape 8"/>
          <p:cNvSpPr/>
          <p:nvPr/>
        </p:nvSpPr>
        <p:spPr>
          <a:xfrm>
            <a:off x="539496" y="932688"/>
            <a:ext cx="530352" cy="530352"/>
          </a:xfrm>
          <a:prstGeom prst="ellipse">
            <a:avLst/>
          </a:prstGeom>
          <a:solidFill>
            <a:srgbClr val="4A1C1C"/>
          </a:solidFill>
          <a:ln w="12700">
            <a:solidFill>
              <a:srgbClr val="4A1C1C"/>
            </a:solidFill>
            <a:prstDash val="solid"/>
          </a:ln>
        </p:spPr>
      </p:sp>
      <p:sp>
        <p:nvSpPr>
          <p:cNvPr id="11" name="Text 9"/>
          <p:cNvSpPr/>
          <p:nvPr/>
        </p:nvSpPr>
        <p:spPr>
          <a:xfrm>
            <a:off x="539496" y="932688"/>
            <a:ext cx="530352" cy="53035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01</a:t>
            </a:r>
            <a:endParaRPr lang="en-US" sz="1400" dirty="0"/>
          </a:p>
        </p:txBody>
      </p:sp>
      <p:sp>
        <p:nvSpPr>
          <p:cNvPr id="12" name="Text 10"/>
          <p:cNvSpPr/>
          <p:nvPr/>
        </p:nvSpPr>
        <p:spPr>
          <a:xfrm>
            <a:off x="1179576" y="896112"/>
            <a:ext cx="3182112" cy="502920"/>
          </a:xfrm>
          <a:prstGeom prst="rect">
            <a:avLst/>
          </a:prstGeom>
          <a:noFill/>
          <a:ln/>
        </p:spPr>
        <p:txBody>
          <a:bodyPr wrap="square" lIns="0" tIns="0" rIns="0" bIns="0" rtlCol="0" anchor="ctr"/>
          <a:lstStyle/>
          <a:p>
            <a:pPr indent="0" marL="0">
              <a:buNone/>
            </a:pPr>
            <a:r>
              <a:rPr lang="en-US" sz="1400" b="1" dirty="0">
                <a:solidFill>
                  <a:srgbClr val="4A1C1C"/>
                </a:solidFill>
                <a:latin typeface="Cambria" pitchFamily="34" charset="0"/>
                <a:ea typeface="Cambria" pitchFamily="34" charset="-122"/>
                <a:cs typeface="Cambria" pitchFamily="34" charset="-120"/>
              </a:rPr>
              <a:t>Map the ecosystem</a:t>
            </a:r>
            <a:endParaRPr lang="en-US" sz="1400" dirty="0"/>
          </a:p>
        </p:txBody>
      </p:sp>
      <p:sp>
        <p:nvSpPr>
          <p:cNvPr id="13" name="Text 11"/>
          <p:cNvSpPr/>
          <p:nvPr/>
        </p:nvSpPr>
        <p:spPr>
          <a:xfrm>
            <a:off x="576072" y="1517904"/>
            <a:ext cx="3785616" cy="1024128"/>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Who already serves Veterans? VA · VSOs · Healthcare · Mental health · Housing · Employers · Colleges · Legal organizations · Family &amp; caregiver support</a:t>
            </a:r>
            <a:endParaRPr lang="en-US" sz="1100" dirty="0"/>
          </a:p>
        </p:txBody>
      </p:sp>
      <p:sp>
        <p:nvSpPr>
          <p:cNvPr id="14" name="Shape 12"/>
          <p:cNvSpPr/>
          <p:nvPr/>
        </p:nvSpPr>
        <p:spPr>
          <a:xfrm>
            <a:off x="4727448" y="804672"/>
            <a:ext cx="4114800" cy="1847088"/>
          </a:xfrm>
          <a:prstGeom prst="roundRect">
            <a:avLst>
              <a:gd name="adj" fmla="val 495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5" name="Shape 13"/>
          <p:cNvSpPr/>
          <p:nvPr/>
        </p:nvSpPr>
        <p:spPr>
          <a:xfrm>
            <a:off x="4855464" y="932688"/>
            <a:ext cx="530352" cy="530352"/>
          </a:xfrm>
          <a:prstGeom prst="ellipse">
            <a:avLst/>
          </a:prstGeom>
          <a:solidFill>
            <a:srgbClr val="4A1C1C"/>
          </a:solidFill>
          <a:ln w="12700">
            <a:solidFill>
              <a:srgbClr val="4A1C1C"/>
            </a:solidFill>
            <a:prstDash val="solid"/>
          </a:ln>
        </p:spPr>
      </p:sp>
      <p:sp>
        <p:nvSpPr>
          <p:cNvPr id="16" name="Text 14"/>
          <p:cNvSpPr/>
          <p:nvPr/>
        </p:nvSpPr>
        <p:spPr>
          <a:xfrm>
            <a:off x="4855464" y="932688"/>
            <a:ext cx="530352" cy="53035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02</a:t>
            </a:r>
            <a:endParaRPr lang="en-US" sz="1400" dirty="0"/>
          </a:p>
        </p:txBody>
      </p:sp>
      <p:sp>
        <p:nvSpPr>
          <p:cNvPr id="17" name="Text 15"/>
          <p:cNvSpPr/>
          <p:nvPr/>
        </p:nvSpPr>
        <p:spPr>
          <a:xfrm>
            <a:off x="5495544" y="896112"/>
            <a:ext cx="3182112" cy="502920"/>
          </a:xfrm>
          <a:prstGeom prst="rect">
            <a:avLst/>
          </a:prstGeom>
          <a:noFill/>
          <a:ln/>
        </p:spPr>
        <p:txBody>
          <a:bodyPr wrap="square" lIns="0" tIns="0" rIns="0" bIns="0" rtlCol="0" anchor="ctr"/>
          <a:lstStyle/>
          <a:p>
            <a:pPr indent="0" marL="0">
              <a:buNone/>
            </a:pPr>
            <a:r>
              <a:rPr lang="en-US" sz="1400" b="1" dirty="0">
                <a:solidFill>
                  <a:srgbClr val="4A1C1C"/>
                </a:solidFill>
                <a:latin typeface="Cambria" pitchFamily="34" charset="0"/>
                <a:ea typeface="Cambria" pitchFamily="34" charset="-122"/>
                <a:cs typeface="Cambria" pitchFamily="34" charset="-120"/>
              </a:rPr>
              <a:t>Find the friction</a:t>
            </a:r>
            <a:endParaRPr lang="en-US" sz="1400" dirty="0"/>
          </a:p>
        </p:txBody>
      </p:sp>
      <p:sp>
        <p:nvSpPr>
          <p:cNvPr id="18" name="Text 16"/>
          <p:cNvSpPr/>
          <p:nvPr/>
        </p:nvSpPr>
        <p:spPr>
          <a:xfrm>
            <a:off x="4892040" y="1517904"/>
            <a:ext cx="3785616" cy="1024128"/>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Ask: Where does the Veteran currently have to do the work of connecting the system? That gap is your opportunity.</a:t>
            </a:r>
            <a:endParaRPr lang="en-US" sz="1100" dirty="0"/>
          </a:p>
        </p:txBody>
      </p:sp>
      <p:sp>
        <p:nvSpPr>
          <p:cNvPr id="19" name="Shape 17"/>
          <p:cNvSpPr/>
          <p:nvPr/>
        </p:nvSpPr>
        <p:spPr>
          <a:xfrm>
            <a:off x="411480" y="2816352"/>
            <a:ext cx="4114800" cy="1847088"/>
          </a:xfrm>
          <a:prstGeom prst="roundRect">
            <a:avLst>
              <a:gd name="adj" fmla="val 495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0" name="Shape 18"/>
          <p:cNvSpPr/>
          <p:nvPr/>
        </p:nvSpPr>
        <p:spPr>
          <a:xfrm>
            <a:off x="539496" y="2944368"/>
            <a:ext cx="530352" cy="530352"/>
          </a:xfrm>
          <a:prstGeom prst="ellipse">
            <a:avLst/>
          </a:prstGeom>
          <a:solidFill>
            <a:srgbClr val="4A1C1C"/>
          </a:solidFill>
          <a:ln w="12700">
            <a:solidFill>
              <a:srgbClr val="4A1C1C"/>
            </a:solidFill>
            <a:prstDash val="solid"/>
          </a:ln>
        </p:spPr>
      </p:sp>
      <p:sp>
        <p:nvSpPr>
          <p:cNvPr id="21" name="Text 19"/>
          <p:cNvSpPr/>
          <p:nvPr/>
        </p:nvSpPr>
        <p:spPr>
          <a:xfrm>
            <a:off x="539496" y="2944368"/>
            <a:ext cx="530352" cy="53035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03</a:t>
            </a:r>
            <a:endParaRPr lang="en-US" sz="1400" dirty="0"/>
          </a:p>
        </p:txBody>
      </p:sp>
      <p:sp>
        <p:nvSpPr>
          <p:cNvPr id="22" name="Text 20"/>
          <p:cNvSpPr/>
          <p:nvPr/>
        </p:nvSpPr>
        <p:spPr>
          <a:xfrm>
            <a:off x="1179576" y="2907792"/>
            <a:ext cx="3182112" cy="502920"/>
          </a:xfrm>
          <a:prstGeom prst="rect">
            <a:avLst/>
          </a:prstGeom>
          <a:noFill/>
          <a:ln/>
        </p:spPr>
        <p:txBody>
          <a:bodyPr wrap="square" lIns="0" tIns="0" rIns="0" bIns="0" rtlCol="0" anchor="ctr"/>
          <a:lstStyle/>
          <a:p>
            <a:pPr indent="0" marL="0">
              <a:buNone/>
            </a:pPr>
            <a:r>
              <a:rPr lang="en-US" sz="1400" b="1" dirty="0">
                <a:solidFill>
                  <a:srgbClr val="4A1C1C"/>
                </a:solidFill>
                <a:latin typeface="Cambria" pitchFamily="34" charset="0"/>
                <a:ea typeface="Cambria" pitchFamily="34" charset="-122"/>
                <a:cs typeface="Cambria" pitchFamily="34" charset="-120"/>
              </a:rPr>
              <a:t>Create one access point</a:t>
            </a:r>
            <a:endParaRPr lang="en-US" sz="1400" dirty="0"/>
          </a:p>
        </p:txBody>
      </p:sp>
      <p:sp>
        <p:nvSpPr>
          <p:cNvPr id="23" name="Text 21"/>
          <p:cNvSpPr/>
          <p:nvPr/>
        </p:nvSpPr>
        <p:spPr>
          <a:xfrm>
            <a:off x="576072" y="3529584"/>
            <a:ext cx="3785616" cy="1024128"/>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Veteran Resource Day · Military-Connected Community Clinic · Veteran Navigation Hub. Pick a format that fits your community.</a:t>
            </a:r>
            <a:endParaRPr lang="en-US" sz="1100" dirty="0"/>
          </a:p>
        </p:txBody>
      </p:sp>
      <p:sp>
        <p:nvSpPr>
          <p:cNvPr id="24" name="Shape 22"/>
          <p:cNvSpPr/>
          <p:nvPr/>
        </p:nvSpPr>
        <p:spPr>
          <a:xfrm>
            <a:off x="4727448" y="2816352"/>
            <a:ext cx="4114800" cy="1847088"/>
          </a:xfrm>
          <a:prstGeom prst="roundRect">
            <a:avLst>
              <a:gd name="adj" fmla="val 495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5" name="Shape 23"/>
          <p:cNvSpPr/>
          <p:nvPr/>
        </p:nvSpPr>
        <p:spPr>
          <a:xfrm>
            <a:off x="4855464" y="2944368"/>
            <a:ext cx="530352" cy="530352"/>
          </a:xfrm>
          <a:prstGeom prst="ellipse">
            <a:avLst/>
          </a:prstGeom>
          <a:solidFill>
            <a:srgbClr val="4A1C1C"/>
          </a:solidFill>
          <a:ln w="12700">
            <a:solidFill>
              <a:srgbClr val="4A1C1C"/>
            </a:solidFill>
            <a:prstDash val="solid"/>
          </a:ln>
        </p:spPr>
      </p:sp>
      <p:sp>
        <p:nvSpPr>
          <p:cNvPr id="26" name="Text 24"/>
          <p:cNvSpPr/>
          <p:nvPr/>
        </p:nvSpPr>
        <p:spPr>
          <a:xfrm>
            <a:off x="4855464" y="2944368"/>
            <a:ext cx="530352" cy="53035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04</a:t>
            </a:r>
            <a:endParaRPr lang="en-US" sz="1400" dirty="0"/>
          </a:p>
        </p:txBody>
      </p:sp>
      <p:sp>
        <p:nvSpPr>
          <p:cNvPr id="27" name="Text 25"/>
          <p:cNvSpPr/>
          <p:nvPr/>
        </p:nvSpPr>
        <p:spPr>
          <a:xfrm>
            <a:off x="5495544" y="2907792"/>
            <a:ext cx="3182112" cy="502920"/>
          </a:xfrm>
          <a:prstGeom prst="rect">
            <a:avLst/>
          </a:prstGeom>
          <a:noFill/>
          <a:ln/>
        </p:spPr>
        <p:txBody>
          <a:bodyPr wrap="square" lIns="0" tIns="0" rIns="0" bIns="0" rtlCol="0" anchor="ctr"/>
          <a:lstStyle/>
          <a:p>
            <a:pPr indent="0" marL="0">
              <a:buNone/>
            </a:pPr>
            <a:r>
              <a:rPr lang="en-US" sz="1400" b="1" dirty="0">
                <a:solidFill>
                  <a:srgbClr val="4A1C1C"/>
                </a:solidFill>
                <a:latin typeface="Cambria" pitchFamily="34" charset="0"/>
                <a:ea typeface="Cambria" pitchFamily="34" charset="-122"/>
                <a:cs typeface="Cambria" pitchFamily="34" charset="-120"/>
              </a:rPr>
              <a:t>Build follow-up</a:t>
            </a:r>
            <a:endParaRPr lang="en-US" sz="1400" dirty="0"/>
          </a:p>
        </p:txBody>
      </p:sp>
      <p:sp>
        <p:nvSpPr>
          <p:cNvPr id="28" name="Text 26"/>
          <p:cNvSpPr/>
          <p:nvPr/>
        </p:nvSpPr>
        <p:spPr>
          <a:xfrm>
            <a:off x="4892040" y="3529584"/>
            <a:ext cx="3785616" cy="1024128"/>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Every referral should answer: Who? When? How? What happens next? A referral without follow-up is a suggestion, not a system.</a:t>
            </a:r>
            <a:endParaRPr lang="en-US" sz="1100" dirty="0"/>
          </a:p>
        </p:txBody>
      </p:sp>
      <p:sp>
        <p:nvSpPr>
          <p:cNvPr id="29" name="Shape 27"/>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30" name="Text 28"/>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mbria" pitchFamily="34" charset="0"/>
                <a:ea typeface="Cambria" pitchFamily="34" charset="-122"/>
                <a:cs typeface="Cambria" pitchFamily="34" charset="-120"/>
              </a:rPr>
              <a:t>Bring five organizations together before asking Veterans to navigate five organizations alone.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Shape 1"/>
          <p:cNvSpPr/>
          <p:nvPr/>
        </p:nvSpPr>
        <p:spPr>
          <a:xfrm>
            <a:off x="0" y="2468880"/>
            <a:ext cx="9144000" cy="1645920"/>
          </a:xfrm>
          <a:prstGeom prst="rect">
            <a:avLst/>
          </a:prstGeom>
          <a:solidFill>
            <a:srgbClr val="A0522D"/>
          </a:solidFill>
          <a:ln w="12700">
            <a:solidFill>
              <a:srgbClr val="A0522D"/>
            </a:solidFill>
            <a:prstDash val="solid"/>
          </a:ln>
        </p:spPr>
      </p:sp>
      <p:sp>
        <p:nvSpPr>
          <p:cNvPr id="4" name="Shape 2"/>
          <p:cNvSpPr/>
          <p:nvPr/>
        </p:nvSpPr>
        <p:spPr>
          <a:xfrm>
            <a:off x="0" y="2450592"/>
            <a:ext cx="9144000" cy="50292"/>
          </a:xfrm>
          <a:prstGeom prst="rect">
            <a:avLst/>
          </a:prstGeom>
          <a:solidFill>
            <a:srgbClr val="C8922A"/>
          </a:solidFill>
          <a:ln w="12700">
            <a:solidFill>
              <a:srgbClr val="C8922A"/>
            </a:solidFill>
            <a:prstDash val="solid"/>
          </a:ln>
        </p:spPr>
      </p:sp>
      <p:sp>
        <p:nvSpPr>
          <p:cNvPr id="5" name="Shape 3"/>
          <p:cNvSpPr/>
          <p:nvPr/>
        </p:nvSpPr>
        <p:spPr>
          <a:xfrm>
            <a:off x="0" y="4091940"/>
            <a:ext cx="9144000" cy="50292"/>
          </a:xfrm>
          <a:prstGeom prst="rect">
            <a:avLst/>
          </a:prstGeom>
          <a:solidFill>
            <a:srgbClr val="C8922A"/>
          </a:solidFill>
          <a:ln w="12700">
            <a:solidFill>
              <a:srgbClr val="C8922A"/>
            </a:solidFill>
            <a:prstDash val="solid"/>
          </a:ln>
        </p:spPr>
      </p:sp>
      <p:sp>
        <p:nvSpPr>
          <p:cNvPr id="6" name="Text 4"/>
          <p:cNvSpPr/>
          <p:nvPr/>
        </p:nvSpPr>
        <p:spPr>
          <a:xfrm>
            <a:off x="457200" y="502920"/>
            <a:ext cx="8229600" cy="384048"/>
          </a:xfrm>
          <a:prstGeom prst="rect">
            <a:avLst/>
          </a:prstGeom>
          <a:noFill/>
          <a:ln/>
        </p:spPr>
        <p:txBody>
          <a:bodyPr wrap="square" lIns="0" tIns="0" rIns="0" bIns="0" rtlCol="0" anchor="ctr"/>
          <a:lstStyle/>
          <a:p>
            <a:pPr indent="0" marL="0">
              <a:buNone/>
            </a:pPr>
            <a:r>
              <a:rPr lang="en-US" sz="1200" b="1" spc="300" kern="0" dirty="0">
                <a:solidFill>
                  <a:srgbClr val="E8C97A"/>
                </a:solidFill>
                <a:latin typeface="Calibri" pitchFamily="34" charset="0"/>
                <a:ea typeface="Calibri" pitchFamily="34" charset="-122"/>
                <a:cs typeface="Calibri" pitchFamily="34" charset="-120"/>
              </a:rPr>
              <a:t>SECTION 2  ·  RECOVERY</a:t>
            </a:r>
            <a:endParaRPr lang="en-US" sz="1200" dirty="0"/>
          </a:p>
        </p:txBody>
      </p:sp>
      <p:sp>
        <p:nvSpPr>
          <p:cNvPr id="7" name="Text 5"/>
          <p:cNvSpPr/>
          <p:nvPr/>
        </p:nvSpPr>
        <p:spPr>
          <a:xfrm>
            <a:off x="457200" y="960120"/>
            <a:ext cx="8229600" cy="1371600"/>
          </a:xfrm>
          <a:prstGeom prst="rect">
            <a:avLst/>
          </a:prstGeom>
          <a:noFill/>
          <a:ln/>
        </p:spPr>
        <p:txBody>
          <a:bodyPr wrap="square" lIns="0" tIns="0" rIns="0" bIns="0" rtlCol="0" anchor="ctr"/>
          <a:lstStyle/>
          <a:p>
            <a:pPr indent="0" marL="0">
              <a:buNone/>
            </a:pPr>
            <a:r>
              <a:rPr lang="en-US" sz="5200" b="1" dirty="0">
                <a:solidFill>
                  <a:srgbClr val="FAF3E8"/>
                </a:solidFill>
                <a:latin typeface="Cambria" pitchFamily="34" charset="0"/>
                <a:ea typeface="Cambria" pitchFamily="34" charset="-122"/>
                <a:cs typeface="Cambria" pitchFamily="34" charset="-120"/>
              </a:rPr>
              <a:t>Recovery</a:t>
            </a:r>
            <a:endParaRPr lang="en-US" sz="5200" dirty="0"/>
          </a:p>
        </p:txBody>
      </p:sp>
      <p:sp>
        <p:nvSpPr>
          <p:cNvPr id="8" name="Text 6"/>
          <p:cNvSpPr/>
          <p:nvPr/>
        </p:nvSpPr>
        <p:spPr>
          <a:xfrm>
            <a:off x="457200" y="2514600"/>
            <a:ext cx="8229600" cy="1572768"/>
          </a:xfrm>
          <a:prstGeom prst="rect">
            <a:avLst/>
          </a:prstGeom>
          <a:noFill/>
          <a:ln/>
        </p:spPr>
        <p:txBody>
          <a:bodyPr wrap="square" lIns="0" tIns="0" rIns="0" bIns="0" rtlCol="0" anchor="ctr"/>
          <a:lstStyle/>
          <a:p>
            <a:pPr indent="0" marL="0">
              <a:buNone/>
            </a:pPr>
            <a:r>
              <a:rPr lang="en-US" sz="2000" i="1" dirty="0">
                <a:solidFill>
                  <a:srgbClr val="FAF3E8"/>
                </a:solidFill>
                <a:latin typeface="Cambria" pitchFamily="34" charset="0"/>
                <a:ea typeface="Cambria" pitchFamily="34" charset="-122"/>
                <a:cs typeface="Cambria" pitchFamily="34" charset="-120"/>
              </a:rPr>
              <a:t>You cannot treat trauma while someone is trying to survive.</a:t>
            </a:r>
            <a:endParaRPr lang="en-US" sz="2000" dirty="0"/>
          </a:p>
        </p:txBody>
      </p:sp>
      <p:sp>
        <p:nvSpPr>
          <p:cNvPr id="9" name="Shape 7"/>
          <p:cNvSpPr/>
          <p:nvPr/>
        </p:nvSpPr>
        <p:spPr>
          <a:xfrm>
            <a:off x="0" y="4892040"/>
            <a:ext cx="9144000" cy="251460"/>
          </a:xfrm>
          <a:prstGeom prst="rect">
            <a:avLst/>
          </a:prstGeom>
          <a:solidFill>
            <a:srgbClr val="4A1C1C"/>
          </a:solidFill>
          <a:ln w="12700">
            <a:solidFill>
              <a:srgbClr val="4A1C1C"/>
            </a:solidFill>
            <a:prstDash val="solid"/>
          </a:ln>
        </p:spPr>
      </p:sp>
      <p:sp>
        <p:nvSpPr>
          <p:cNvPr id="10" name="Text 8"/>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11" name="Text 9"/>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SECTION 2  ·  RECOVERY</a:t>
            </a:r>
            <a:endParaRPr lang="en-US" sz="850" dirty="0"/>
          </a:p>
        </p:txBody>
      </p:sp>
      <p:sp>
        <p:nvSpPr>
          <p:cNvPr id="12" name="Text 10"/>
          <p:cNvSpPr/>
          <p:nvPr/>
        </p:nvSpPr>
        <p:spPr>
          <a:xfrm>
            <a:off x="8778240" y="4892040"/>
            <a:ext cx="274320" cy="251460"/>
          </a:xfrm>
          <a:prstGeom prst="rect">
            <a:avLst/>
          </a:prstGeom>
          <a:noFill/>
          <a:ln/>
        </p:spPr>
        <p:txBody>
          <a:bodyPr wrap="square" lIns="0" tIns="0" rIns="0" bIns="0" rtlCol="0" anchor="ctr"/>
          <a:lstStyle/>
          <a:p>
            <a:pPr algn="r" indent="0" marL="0">
              <a:buNone/>
            </a:pP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You Cannot Treat Trauma While Someone Is Trying to Survive.</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RECOVERY</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11</a:t>
            </a:r>
            <a:endParaRPr lang="en-US" sz="850" dirty="0"/>
          </a:p>
        </p:txBody>
      </p:sp>
      <p:sp>
        <p:nvSpPr>
          <p:cNvPr id="9" name="Text 7"/>
          <p:cNvSpPr/>
          <p:nvPr/>
        </p:nvSpPr>
        <p:spPr>
          <a:xfrm>
            <a:off x="411480" y="804672"/>
            <a:ext cx="8321040" cy="347472"/>
          </a:xfrm>
          <a:prstGeom prst="rect">
            <a:avLst/>
          </a:prstGeom>
          <a:noFill/>
          <a:ln/>
        </p:spPr>
        <p:txBody>
          <a:bodyPr wrap="square" lIns="0" tIns="0" rIns="0" bIns="0" rtlCol="0" anchor="ctr"/>
          <a:lstStyle/>
          <a:p>
            <a:pPr indent="0" marL="0">
              <a:buNone/>
            </a:pPr>
            <a:r>
              <a:rPr lang="en-US" sz="1500" b="1" dirty="0">
                <a:solidFill>
                  <a:srgbClr val="4A1C1C"/>
                </a:solidFill>
                <a:latin typeface="Cambria" pitchFamily="34" charset="0"/>
                <a:ea typeface="Cambria" pitchFamily="34" charset="-122"/>
                <a:cs typeface="Cambria" pitchFamily="34" charset="-120"/>
              </a:rPr>
              <a:t>Road Home Program + A Safe Haven Foundation — Chicago</a:t>
            </a:r>
            <a:endParaRPr lang="en-US" sz="1500" dirty="0"/>
          </a:p>
        </p:txBody>
      </p:sp>
      <p:sp>
        <p:nvSpPr>
          <p:cNvPr id="10" name="Shape 8"/>
          <p:cNvSpPr/>
          <p:nvPr/>
        </p:nvSpPr>
        <p:spPr>
          <a:xfrm>
            <a:off x="411480" y="1261872"/>
            <a:ext cx="1938528" cy="2834640"/>
          </a:xfrm>
          <a:prstGeom prst="roundRect">
            <a:avLst>
              <a:gd name="adj" fmla="val 4717"/>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1" name="Text 9"/>
          <p:cNvSpPr/>
          <p:nvPr/>
        </p:nvSpPr>
        <p:spPr>
          <a:xfrm>
            <a:off x="411480" y="1444752"/>
            <a:ext cx="1938528" cy="566928"/>
          </a:xfrm>
          <a:prstGeom prst="rect">
            <a:avLst/>
          </a:prstGeom>
          <a:noFill/>
          <a:ln/>
        </p:spPr>
        <p:txBody>
          <a:bodyPr wrap="square" lIns="0" tIns="0" rIns="0" bIns="0" rtlCol="0" anchor="ctr"/>
          <a:lstStyle/>
          <a:p>
            <a:pPr algn="ctr" indent="0" marL="0">
              <a:buNone/>
            </a:pPr>
            <a:r>
              <a:rPr lang="en-US" sz="1350" b="1" dirty="0">
                <a:solidFill>
                  <a:srgbClr val="FAF3E8"/>
                </a:solidFill>
                <a:latin typeface="Cambria" pitchFamily="34" charset="0"/>
                <a:ea typeface="Cambria" pitchFamily="34" charset="-122"/>
                <a:cs typeface="Cambria" pitchFamily="34" charset="-120"/>
              </a:rPr>
              <a:t>A Safe Haven</a:t>
            </a:r>
            <a:endParaRPr lang="en-US" sz="1350" dirty="0"/>
          </a:p>
        </p:txBody>
      </p:sp>
      <p:sp>
        <p:nvSpPr>
          <p:cNvPr id="12" name="Shape 10"/>
          <p:cNvSpPr/>
          <p:nvPr/>
        </p:nvSpPr>
        <p:spPr>
          <a:xfrm>
            <a:off x="612648" y="2066544"/>
            <a:ext cx="1536192" cy="0"/>
          </a:xfrm>
          <a:prstGeom prst="line">
            <a:avLst/>
          </a:prstGeom>
          <a:noFill/>
          <a:ln w="9525">
            <a:solidFill>
              <a:srgbClr val="C8922A"/>
            </a:solidFill>
            <a:prstDash val="solid"/>
          </a:ln>
        </p:spPr>
      </p:sp>
      <p:sp>
        <p:nvSpPr>
          <p:cNvPr id="13" name="Text 11"/>
          <p:cNvSpPr/>
          <p:nvPr/>
        </p:nvSpPr>
        <p:spPr>
          <a:xfrm>
            <a:off x="502920" y="2176272"/>
            <a:ext cx="1755648" cy="1783080"/>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Housing · Stability · Case management · Career pathways · Veterans RISE program</a:t>
            </a:r>
            <a:endParaRPr lang="en-US" sz="1000" dirty="0"/>
          </a:p>
        </p:txBody>
      </p:sp>
      <p:sp>
        <p:nvSpPr>
          <p:cNvPr id="14" name="Shape 12"/>
          <p:cNvSpPr/>
          <p:nvPr/>
        </p:nvSpPr>
        <p:spPr>
          <a:xfrm>
            <a:off x="2514600" y="1261872"/>
            <a:ext cx="1938528" cy="2834640"/>
          </a:xfrm>
          <a:prstGeom prst="roundRect">
            <a:avLst>
              <a:gd name="adj" fmla="val 4717"/>
            </a:avLst>
          </a:prstGeom>
          <a:solidFill>
            <a:srgbClr val="7B3030"/>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5" name="Text 13"/>
          <p:cNvSpPr/>
          <p:nvPr/>
        </p:nvSpPr>
        <p:spPr>
          <a:xfrm>
            <a:off x="2514600" y="1444752"/>
            <a:ext cx="1938528" cy="566928"/>
          </a:xfrm>
          <a:prstGeom prst="rect">
            <a:avLst/>
          </a:prstGeom>
          <a:noFill/>
          <a:ln/>
        </p:spPr>
        <p:txBody>
          <a:bodyPr wrap="square" lIns="0" tIns="0" rIns="0" bIns="0" rtlCol="0" anchor="ctr"/>
          <a:lstStyle/>
          <a:p>
            <a:pPr algn="ctr" indent="0" marL="0">
              <a:buNone/>
            </a:pPr>
            <a:r>
              <a:rPr lang="en-US" sz="1350" b="1" dirty="0">
                <a:solidFill>
                  <a:srgbClr val="FAF3E8"/>
                </a:solidFill>
                <a:latin typeface="Cambria" pitchFamily="34" charset="0"/>
                <a:ea typeface="Cambria" pitchFamily="34" charset="-122"/>
                <a:cs typeface="Cambria" pitchFamily="34" charset="-120"/>
              </a:rPr>
              <a:t>Road Home at Rush</a:t>
            </a:r>
            <a:endParaRPr lang="en-US" sz="1350" dirty="0"/>
          </a:p>
        </p:txBody>
      </p:sp>
      <p:sp>
        <p:nvSpPr>
          <p:cNvPr id="16" name="Shape 14"/>
          <p:cNvSpPr/>
          <p:nvPr/>
        </p:nvSpPr>
        <p:spPr>
          <a:xfrm>
            <a:off x="2715768" y="2066544"/>
            <a:ext cx="1536192" cy="0"/>
          </a:xfrm>
          <a:prstGeom prst="line">
            <a:avLst/>
          </a:prstGeom>
          <a:noFill/>
          <a:ln w="9525">
            <a:solidFill>
              <a:srgbClr val="C8922A"/>
            </a:solidFill>
            <a:prstDash val="solid"/>
          </a:ln>
        </p:spPr>
      </p:sp>
      <p:sp>
        <p:nvSpPr>
          <p:cNvPr id="17" name="Text 15"/>
          <p:cNvSpPr/>
          <p:nvPr/>
        </p:nvSpPr>
        <p:spPr>
          <a:xfrm>
            <a:off x="2606040" y="2176272"/>
            <a:ext cx="1755648" cy="1783080"/>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Clinical expertise · Mental health education · Trauma-informed support</a:t>
            </a:r>
            <a:endParaRPr lang="en-US" sz="1000" dirty="0"/>
          </a:p>
        </p:txBody>
      </p:sp>
      <p:sp>
        <p:nvSpPr>
          <p:cNvPr id="18" name="Shape 16"/>
          <p:cNvSpPr/>
          <p:nvPr/>
        </p:nvSpPr>
        <p:spPr>
          <a:xfrm>
            <a:off x="4617720" y="1261872"/>
            <a:ext cx="1938528" cy="2834640"/>
          </a:xfrm>
          <a:prstGeom prst="roundRect">
            <a:avLst>
              <a:gd name="adj" fmla="val 4717"/>
            </a:avLst>
          </a:prstGeom>
          <a:solidFill>
            <a:srgbClr val="A0522D"/>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9" name="Text 17"/>
          <p:cNvSpPr/>
          <p:nvPr/>
        </p:nvSpPr>
        <p:spPr>
          <a:xfrm>
            <a:off x="4617720" y="1444752"/>
            <a:ext cx="1938528" cy="566928"/>
          </a:xfrm>
          <a:prstGeom prst="rect">
            <a:avLst/>
          </a:prstGeom>
          <a:noFill/>
          <a:ln/>
        </p:spPr>
        <p:txBody>
          <a:bodyPr wrap="square" lIns="0" tIns="0" rIns="0" bIns="0" rtlCol="0" anchor="ctr"/>
          <a:lstStyle/>
          <a:p>
            <a:pPr algn="ctr" indent="0" marL="0">
              <a:buNone/>
            </a:pPr>
            <a:r>
              <a:rPr lang="en-US" sz="1350" b="1" dirty="0">
                <a:solidFill>
                  <a:srgbClr val="FAF3E8"/>
                </a:solidFill>
                <a:latin typeface="Cambria" pitchFamily="34" charset="0"/>
                <a:ea typeface="Cambria" pitchFamily="34" charset="-122"/>
                <a:cs typeface="Cambria" pitchFamily="34" charset="-120"/>
              </a:rPr>
              <a:t>Rush Students</a:t>
            </a:r>
            <a:endParaRPr lang="en-US" sz="1350" dirty="0"/>
          </a:p>
        </p:txBody>
      </p:sp>
      <p:sp>
        <p:nvSpPr>
          <p:cNvPr id="20" name="Shape 18"/>
          <p:cNvSpPr/>
          <p:nvPr/>
        </p:nvSpPr>
        <p:spPr>
          <a:xfrm>
            <a:off x="4818888" y="2066544"/>
            <a:ext cx="1536192" cy="0"/>
          </a:xfrm>
          <a:prstGeom prst="line">
            <a:avLst/>
          </a:prstGeom>
          <a:noFill/>
          <a:ln w="9525">
            <a:solidFill>
              <a:srgbClr val="C8922A"/>
            </a:solidFill>
            <a:prstDash val="solid"/>
          </a:ln>
        </p:spPr>
      </p:sp>
      <p:sp>
        <p:nvSpPr>
          <p:cNvPr id="21" name="Text 19"/>
          <p:cNvSpPr/>
          <p:nvPr/>
        </p:nvSpPr>
        <p:spPr>
          <a:xfrm>
            <a:off x="4709160" y="2176272"/>
            <a:ext cx="1755648" cy="1783080"/>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Workshops · Activities · Relationship-building · Consistent weekly presence</a:t>
            </a:r>
            <a:endParaRPr lang="en-US" sz="1000" dirty="0"/>
          </a:p>
        </p:txBody>
      </p:sp>
      <p:sp>
        <p:nvSpPr>
          <p:cNvPr id="22" name="Shape 20"/>
          <p:cNvSpPr/>
          <p:nvPr/>
        </p:nvSpPr>
        <p:spPr>
          <a:xfrm>
            <a:off x="6720840" y="1261872"/>
            <a:ext cx="1938528" cy="2834640"/>
          </a:xfrm>
          <a:prstGeom prst="roundRect">
            <a:avLst>
              <a:gd name="adj" fmla="val 4717"/>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23" name="Text 21"/>
          <p:cNvSpPr/>
          <p:nvPr/>
        </p:nvSpPr>
        <p:spPr>
          <a:xfrm>
            <a:off x="6720840" y="1444752"/>
            <a:ext cx="1938528" cy="566928"/>
          </a:xfrm>
          <a:prstGeom prst="rect">
            <a:avLst/>
          </a:prstGeom>
          <a:noFill/>
          <a:ln/>
        </p:spPr>
        <p:txBody>
          <a:bodyPr wrap="square" lIns="0" tIns="0" rIns="0" bIns="0" rtlCol="0" anchor="ctr"/>
          <a:lstStyle/>
          <a:p>
            <a:pPr algn="ctr" indent="0" marL="0">
              <a:buNone/>
            </a:pPr>
            <a:r>
              <a:rPr lang="en-US" sz="1350" b="1" dirty="0">
                <a:solidFill>
                  <a:srgbClr val="FAF3E8"/>
                </a:solidFill>
                <a:latin typeface="Cambria" pitchFamily="34" charset="0"/>
                <a:ea typeface="Cambria" pitchFamily="34" charset="-122"/>
                <a:cs typeface="Cambria" pitchFamily="34" charset="-120"/>
              </a:rPr>
              <a:t>Community</a:t>
            </a:r>
            <a:endParaRPr lang="en-US" sz="1350" dirty="0"/>
          </a:p>
        </p:txBody>
      </p:sp>
      <p:sp>
        <p:nvSpPr>
          <p:cNvPr id="24" name="Shape 22"/>
          <p:cNvSpPr/>
          <p:nvPr/>
        </p:nvSpPr>
        <p:spPr>
          <a:xfrm>
            <a:off x="6922008" y="2066544"/>
            <a:ext cx="1536192" cy="0"/>
          </a:xfrm>
          <a:prstGeom prst="line">
            <a:avLst/>
          </a:prstGeom>
          <a:noFill/>
          <a:ln w="9525">
            <a:solidFill>
              <a:srgbClr val="C8922A"/>
            </a:solidFill>
            <a:prstDash val="solid"/>
          </a:ln>
        </p:spPr>
      </p:sp>
      <p:sp>
        <p:nvSpPr>
          <p:cNvPr id="25" name="Text 23"/>
          <p:cNvSpPr/>
          <p:nvPr/>
        </p:nvSpPr>
        <p:spPr>
          <a:xfrm>
            <a:off x="6812280" y="2176272"/>
            <a:ext cx="1755648" cy="1783080"/>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Meals · Transportation · Winter clothing · Recreation · Human connection</a:t>
            </a:r>
            <a:endParaRPr lang="en-US" sz="1000" dirty="0"/>
          </a:p>
        </p:txBody>
      </p:sp>
      <p:sp>
        <p:nvSpPr>
          <p:cNvPr id="26" name="Shape 24"/>
          <p:cNvSpPr/>
          <p:nvPr/>
        </p:nvSpPr>
        <p:spPr>
          <a:xfrm>
            <a:off x="411480" y="4224528"/>
            <a:ext cx="8321040" cy="566928"/>
          </a:xfrm>
          <a:prstGeom prst="roundRect">
            <a:avLst>
              <a:gd name="adj" fmla="val 12903"/>
            </a:avLst>
          </a:prstGeom>
          <a:solidFill>
            <a:srgbClr val="FDF3DC"/>
          </a:solidFill>
          <a:ln w="12700">
            <a:solidFill>
              <a:srgbClr val="C8922A"/>
            </a:solidFill>
            <a:prstDash val="solid"/>
          </a:ln>
        </p:spPr>
      </p:sp>
      <p:sp>
        <p:nvSpPr>
          <p:cNvPr id="27" name="Text 25"/>
          <p:cNvSpPr/>
          <p:nvPr/>
        </p:nvSpPr>
        <p:spPr>
          <a:xfrm>
            <a:off x="594360" y="4224528"/>
            <a:ext cx="7955280" cy="566928"/>
          </a:xfrm>
          <a:prstGeom prst="rect">
            <a:avLst/>
          </a:prstGeom>
          <a:noFill/>
          <a:ln/>
        </p:spPr>
        <p:txBody>
          <a:bodyPr wrap="square" lIns="0" tIns="0" rIns="0" bIns="0" rtlCol="0" anchor="ctr"/>
          <a:lstStyle/>
          <a:p>
            <a:pPr algn="ctr" indent="0" marL="0">
              <a:buNone/>
            </a:pPr>
            <a:r>
              <a:rPr lang="en-US" sz="1200" i="1" dirty="0">
                <a:solidFill>
                  <a:srgbClr val="2C1A0E"/>
                </a:solidFill>
                <a:latin typeface="Cambria" pitchFamily="34" charset="0"/>
                <a:ea typeface="Cambria" pitchFamily="34" charset="-122"/>
                <a:cs typeface="Cambria" pitchFamily="34" charset="-120"/>
              </a:rPr>
              <a:t>When A Safe Haven lost grant funding for suicide-prevention programming, Road Home didn't simply replace the program — they built a partnership.</a:t>
            </a:r>
            <a:endParaRPr lang="en-US" sz="1200" dirty="0"/>
          </a:p>
        </p:txBody>
      </p:sp>
      <p:sp>
        <p:nvSpPr>
          <p:cNvPr id="28" name="Text 26"/>
          <p:cNvSpPr/>
          <p:nvPr/>
        </p:nvSpPr>
        <p:spPr>
          <a:xfrm>
            <a:off x="411480" y="4773168"/>
            <a:ext cx="8321040" cy="182880"/>
          </a:xfrm>
          <a:prstGeom prst="rect">
            <a:avLst/>
          </a:prstGeom>
          <a:noFill/>
          <a:ln/>
        </p:spPr>
        <p:txBody>
          <a:bodyPr wrap="square" lIns="0" tIns="0" rIns="0" bIns="0" rtlCol="0" anchor="ctr"/>
          <a:lstStyle/>
          <a:p>
            <a:pPr indent="0" marL="0">
              <a:buNone/>
            </a:pPr>
            <a:r>
              <a:rPr lang="en-US" sz="800" i="1" dirty="0">
                <a:solidFill>
                  <a:srgbClr val="8B5E3C"/>
                </a:solidFill>
                <a:latin typeface="Calibri" pitchFamily="34" charset="0"/>
                <a:ea typeface="Calibri" pitchFamily="34" charset="-122"/>
                <a:cs typeface="Calibri" pitchFamily="34" charset="-120"/>
              </a:rPr>
              <a:t>Source: Rush University — Building Connection and Hope, 2025</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Did They Do Differently?</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RECOVERY</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12</a:t>
            </a:r>
            <a:endParaRPr lang="en-US" sz="850" dirty="0"/>
          </a:p>
        </p:txBody>
      </p:sp>
      <p:sp>
        <p:nvSpPr>
          <p:cNvPr id="9" name="Shape 7"/>
          <p:cNvSpPr/>
          <p:nvPr/>
        </p:nvSpPr>
        <p:spPr>
          <a:xfrm>
            <a:off x="411480" y="804672"/>
            <a:ext cx="8321040" cy="658368"/>
          </a:xfrm>
          <a:prstGeom prst="roundRect">
            <a:avLst>
              <a:gd name="adj" fmla="val 12500"/>
            </a:avLst>
          </a:prstGeom>
          <a:solidFill>
            <a:srgbClr val="4A1C1C"/>
          </a:solidFill>
          <a:ln w="12700">
            <a:solidFill>
              <a:srgbClr val="4A1C1C"/>
            </a:solidFill>
            <a:prstDash val="solid"/>
          </a:ln>
        </p:spPr>
      </p:sp>
      <p:sp>
        <p:nvSpPr>
          <p:cNvPr id="10" name="Text 8"/>
          <p:cNvSpPr/>
          <p:nvPr/>
        </p:nvSpPr>
        <p:spPr>
          <a:xfrm>
            <a:off x="594360" y="804672"/>
            <a:ext cx="7955280" cy="658368"/>
          </a:xfrm>
          <a:prstGeom prst="rect">
            <a:avLst/>
          </a:prstGeom>
          <a:noFill/>
          <a:ln/>
        </p:spPr>
        <p:txBody>
          <a:bodyPr wrap="square" lIns="0" tIns="0" rIns="0" bIns="0" rtlCol="0" anchor="ctr"/>
          <a:lstStyle/>
          <a:p>
            <a:pPr algn="ctr" indent="0" marL="0">
              <a:buNone/>
            </a:pPr>
            <a:r>
              <a:rPr lang="en-US" sz="1800" b="1" dirty="0">
                <a:solidFill>
                  <a:srgbClr val="FAF3E8"/>
                </a:solidFill>
                <a:latin typeface="Cambria" pitchFamily="34" charset="0"/>
                <a:ea typeface="Cambria" pitchFamily="34" charset="-122"/>
                <a:cs typeface="Cambria" pitchFamily="34" charset="-120"/>
              </a:rPr>
              <a:t>They stopped treating mental health as a stand-alone problem.</a:t>
            </a:r>
            <a:endParaRPr lang="en-US" sz="1800" dirty="0"/>
          </a:p>
        </p:txBody>
      </p:sp>
      <p:sp>
        <p:nvSpPr>
          <p:cNvPr id="11" name="Shape 9"/>
          <p:cNvSpPr/>
          <p:nvPr/>
        </p:nvSpPr>
        <p:spPr>
          <a:xfrm>
            <a:off x="411480" y="1572768"/>
            <a:ext cx="8321040" cy="658368"/>
          </a:xfrm>
          <a:prstGeom prst="roundRect">
            <a:avLst>
              <a:gd name="adj" fmla="val 11111"/>
            </a:avLst>
          </a:prstGeom>
          <a:solidFill>
            <a:srgbClr val="FDF3DC"/>
          </a:solidFill>
          <a:ln w="12700">
            <a:solidFill>
              <a:srgbClr val="C8922A"/>
            </a:solidFill>
            <a:prstDash val="solid"/>
          </a:ln>
        </p:spPr>
      </p:sp>
      <p:sp>
        <p:nvSpPr>
          <p:cNvPr id="12" name="Text 10"/>
          <p:cNvSpPr/>
          <p:nvPr/>
        </p:nvSpPr>
        <p:spPr>
          <a:xfrm>
            <a:off x="594360" y="1572768"/>
            <a:ext cx="7955280" cy="658368"/>
          </a:xfrm>
          <a:prstGeom prst="rect">
            <a:avLst/>
          </a:prstGeom>
          <a:noFill/>
          <a:ln/>
        </p:spPr>
        <p:txBody>
          <a:bodyPr wrap="square" lIns="0" tIns="0" rIns="0" bIns="0" rtlCol="0" anchor="ctr"/>
          <a:lstStyle/>
          <a:p>
            <a:pPr algn="ctr" indent="0" marL="0">
              <a:buNone/>
            </a:pPr>
            <a:r>
              <a:rPr lang="en-US" sz="1300" i="1" dirty="0">
                <a:solidFill>
                  <a:srgbClr val="4A1C1C"/>
                </a:solidFill>
                <a:latin typeface="Cambria" pitchFamily="34" charset="0"/>
                <a:ea typeface="Cambria" pitchFamily="34" charset="-122"/>
                <a:cs typeface="Cambria" pitchFamily="34" charset="-120"/>
              </a:rPr>
              <a:t>A clinician cannot effectively address trauma if someone is worried about where they will sleep tonight.</a:t>
            </a:r>
            <a:endParaRPr lang="en-US" sz="1300" dirty="0"/>
          </a:p>
        </p:txBody>
      </p:sp>
      <p:sp>
        <p:nvSpPr>
          <p:cNvPr id="13" name="Shape 11"/>
          <p:cNvSpPr/>
          <p:nvPr/>
        </p:nvSpPr>
        <p:spPr>
          <a:xfrm>
            <a:off x="411480" y="2359152"/>
            <a:ext cx="4114800" cy="2148840"/>
          </a:xfrm>
          <a:prstGeom prst="roundRect">
            <a:avLst>
              <a:gd name="adj" fmla="val 4255"/>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4" name="Shape 12"/>
          <p:cNvSpPr/>
          <p:nvPr/>
        </p:nvSpPr>
        <p:spPr>
          <a:xfrm>
            <a:off x="411480" y="2359152"/>
            <a:ext cx="4114800" cy="411480"/>
          </a:xfrm>
          <a:prstGeom prst="roundRect">
            <a:avLst>
              <a:gd name="adj" fmla="val 22222"/>
            </a:avLst>
          </a:prstGeom>
          <a:solidFill>
            <a:srgbClr val="7B3030"/>
          </a:solidFill>
          <a:ln w="12700">
            <a:solidFill>
              <a:srgbClr val="7B3030"/>
            </a:solidFill>
            <a:prstDash val="solid"/>
          </a:ln>
        </p:spPr>
      </p:sp>
      <p:sp>
        <p:nvSpPr>
          <p:cNvPr id="15" name="Shape 13"/>
          <p:cNvSpPr/>
          <p:nvPr/>
        </p:nvSpPr>
        <p:spPr>
          <a:xfrm>
            <a:off x="411480" y="2560320"/>
            <a:ext cx="4114800" cy="210312"/>
          </a:xfrm>
          <a:prstGeom prst="rect">
            <a:avLst/>
          </a:prstGeom>
          <a:solidFill>
            <a:srgbClr val="7B3030"/>
          </a:solidFill>
          <a:ln w="12700">
            <a:solidFill>
              <a:srgbClr val="7B3030"/>
            </a:solidFill>
            <a:prstDash val="solid"/>
          </a:ln>
        </p:spPr>
      </p:sp>
      <p:sp>
        <p:nvSpPr>
          <p:cNvPr id="16" name="Text 14"/>
          <p:cNvSpPr/>
          <p:nvPr/>
        </p:nvSpPr>
        <p:spPr>
          <a:xfrm>
            <a:off x="411480" y="2359152"/>
            <a:ext cx="4114800" cy="411480"/>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Traditional Healthcare Model</a:t>
            </a:r>
            <a:endParaRPr lang="en-US" sz="1200" dirty="0"/>
          </a:p>
        </p:txBody>
      </p:sp>
      <p:sp>
        <p:nvSpPr>
          <p:cNvPr id="17" name="Shape 15"/>
          <p:cNvSpPr/>
          <p:nvPr/>
        </p:nvSpPr>
        <p:spPr>
          <a:xfrm>
            <a:off x="576072" y="2834640"/>
            <a:ext cx="3785616" cy="0"/>
          </a:xfrm>
          <a:prstGeom prst="line">
            <a:avLst/>
          </a:prstGeom>
          <a:noFill/>
          <a:ln w="6350">
            <a:solidFill>
              <a:srgbClr val="E8D5BC"/>
            </a:solidFill>
            <a:prstDash val="solid"/>
          </a:ln>
        </p:spPr>
      </p:sp>
      <p:sp>
        <p:nvSpPr>
          <p:cNvPr id="18" name="Text 16"/>
          <p:cNvSpPr/>
          <p:nvPr/>
        </p:nvSpPr>
        <p:spPr>
          <a:xfrm>
            <a:off x="612648" y="2862072"/>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Problem identified</a:t>
            </a:r>
            <a:endParaRPr lang="en-US" sz="1150" dirty="0"/>
          </a:p>
        </p:txBody>
      </p:sp>
      <p:sp>
        <p:nvSpPr>
          <p:cNvPr id="19" name="Shape 17"/>
          <p:cNvSpPr/>
          <p:nvPr/>
        </p:nvSpPr>
        <p:spPr>
          <a:xfrm>
            <a:off x="576072" y="3236976"/>
            <a:ext cx="3785616" cy="0"/>
          </a:xfrm>
          <a:prstGeom prst="line">
            <a:avLst/>
          </a:prstGeom>
          <a:noFill/>
          <a:ln w="6350">
            <a:solidFill>
              <a:srgbClr val="E8D5BC"/>
            </a:solidFill>
            <a:prstDash val="solid"/>
          </a:ln>
        </p:spPr>
      </p:sp>
      <p:sp>
        <p:nvSpPr>
          <p:cNvPr id="20" name="Text 18"/>
          <p:cNvSpPr/>
          <p:nvPr/>
        </p:nvSpPr>
        <p:spPr>
          <a:xfrm>
            <a:off x="612648" y="3264408"/>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Diagnosis</a:t>
            </a:r>
            <a:endParaRPr lang="en-US" sz="1150" dirty="0"/>
          </a:p>
        </p:txBody>
      </p:sp>
      <p:sp>
        <p:nvSpPr>
          <p:cNvPr id="21" name="Shape 19"/>
          <p:cNvSpPr/>
          <p:nvPr/>
        </p:nvSpPr>
        <p:spPr>
          <a:xfrm>
            <a:off x="576072" y="3639312"/>
            <a:ext cx="3785616" cy="0"/>
          </a:xfrm>
          <a:prstGeom prst="line">
            <a:avLst/>
          </a:prstGeom>
          <a:noFill/>
          <a:ln w="6350">
            <a:solidFill>
              <a:srgbClr val="E8D5BC"/>
            </a:solidFill>
            <a:prstDash val="solid"/>
          </a:ln>
        </p:spPr>
      </p:sp>
      <p:sp>
        <p:nvSpPr>
          <p:cNvPr id="22" name="Text 20"/>
          <p:cNvSpPr/>
          <p:nvPr/>
        </p:nvSpPr>
        <p:spPr>
          <a:xfrm>
            <a:off x="612648" y="3666744"/>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Treatment</a:t>
            </a:r>
            <a:endParaRPr lang="en-US" sz="1150" dirty="0"/>
          </a:p>
        </p:txBody>
      </p:sp>
      <p:sp>
        <p:nvSpPr>
          <p:cNvPr id="23" name="Shape 21"/>
          <p:cNvSpPr/>
          <p:nvPr/>
        </p:nvSpPr>
        <p:spPr>
          <a:xfrm>
            <a:off x="576072" y="4041648"/>
            <a:ext cx="3785616" cy="0"/>
          </a:xfrm>
          <a:prstGeom prst="line">
            <a:avLst/>
          </a:prstGeom>
          <a:noFill/>
          <a:ln w="6350">
            <a:solidFill>
              <a:srgbClr val="E8D5BC"/>
            </a:solidFill>
            <a:prstDash val="solid"/>
          </a:ln>
        </p:spPr>
      </p:sp>
      <p:sp>
        <p:nvSpPr>
          <p:cNvPr id="24" name="Text 22"/>
          <p:cNvSpPr/>
          <p:nvPr/>
        </p:nvSpPr>
        <p:spPr>
          <a:xfrm>
            <a:off x="612648" y="4069080"/>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Follow-up appointment</a:t>
            </a:r>
            <a:endParaRPr lang="en-US" sz="1150" dirty="0"/>
          </a:p>
        </p:txBody>
      </p:sp>
      <p:sp>
        <p:nvSpPr>
          <p:cNvPr id="25" name="Shape 23"/>
          <p:cNvSpPr/>
          <p:nvPr/>
        </p:nvSpPr>
        <p:spPr>
          <a:xfrm>
            <a:off x="4727448" y="2359152"/>
            <a:ext cx="4114800" cy="2148840"/>
          </a:xfrm>
          <a:prstGeom prst="roundRect">
            <a:avLst>
              <a:gd name="adj" fmla="val 4255"/>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6" name="Shape 24"/>
          <p:cNvSpPr/>
          <p:nvPr/>
        </p:nvSpPr>
        <p:spPr>
          <a:xfrm>
            <a:off x="4727448" y="2359152"/>
            <a:ext cx="4114800" cy="411480"/>
          </a:xfrm>
          <a:prstGeom prst="roundRect">
            <a:avLst>
              <a:gd name="adj" fmla="val 22222"/>
            </a:avLst>
          </a:prstGeom>
          <a:solidFill>
            <a:srgbClr val="4A1C1C"/>
          </a:solidFill>
          <a:ln w="12700">
            <a:solidFill>
              <a:srgbClr val="4A1C1C"/>
            </a:solidFill>
            <a:prstDash val="solid"/>
          </a:ln>
        </p:spPr>
      </p:sp>
      <p:sp>
        <p:nvSpPr>
          <p:cNvPr id="27" name="Shape 25"/>
          <p:cNvSpPr/>
          <p:nvPr/>
        </p:nvSpPr>
        <p:spPr>
          <a:xfrm>
            <a:off x="4727448" y="2560320"/>
            <a:ext cx="4114800" cy="210312"/>
          </a:xfrm>
          <a:prstGeom prst="rect">
            <a:avLst/>
          </a:prstGeom>
          <a:solidFill>
            <a:srgbClr val="4A1C1C"/>
          </a:solidFill>
          <a:ln w="12700">
            <a:solidFill>
              <a:srgbClr val="4A1C1C"/>
            </a:solidFill>
            <a:prstDash val="solid"/>
          </a:ln>
        </p:spPr>
      </p:sp>
      <p:sp>
        <p:nvSpPr>
          <p:cNvPr id="28" name="Text 26"/>
          <p:cNvSpPr/>
          <p:nvPr/>
        </p:nvSpPr>
        <p:spPr>
          <a:xfrm>
            <a:off x="4727448" y="2359152"/>
            <a:ext cx="4114800" cy="411480"/>
          </a:xfrm>
          <a:prstGeom prst="rect">
            <a:avLst/>
          </a:prstGeom>
          <a:noFill/>
          <a:ln/>
        </p:spPr>
        <p:txBody>
          <a:bodyPr wrap="square" lIns="0" tIns="0" rIns="0" bIns="0" rtlCol="0" anchor="ctr"/>
          <a:lstStyle/>
          <a:p>
            <a:pPr algn="ctr" indent="0" marL="0">
              <a:buNone/>
            </a:pPr>
            <a:r>
              <a:rPr lang="en-US" sz="1200" b="1" dirty="0">
                <a:solidFill>
                  <a:srgbClr val="FAF3E8"/>
                </a:solidFill>
                <a:latin typeface="Calibri" pitchFamily="34" charset="0"/>
                <a:ea typeface="Calibri" pitchFamily="34" charset="-122"/>
                <a:cs typeface="Calibri" pitchFamily="34" charset="-120"/>
              </a:rPr>
              <a:t>Integrated Partnership Model</a:t>
            </a:r>
            <a:endParaRPr lang="en-US" sz="1200" dirty="0"/>
          </a:p>
        </p:txBody>
      </p:sp>
      <p:sp>
        <p:nvSpPr>
          <p:cNvPr id="29" name="Shape 27"/>
          <p:cNvSpPr/>
          <p:nvPr/>
        </p:nvSpPr>
        <p:spPr>
          <a:xfrm>
            <a:off x="4892040" y="2834640"/>
            <a:ext cx="3785616" cy="0"/>
          </a:xfrm>
          <a:prstGeom prst="line">
            <a:avLst/>
          </a:prstGeom>
          <a:noFill/>
          <a:ln w="6350">
            <a:solidFill>
              <a:srgbClr val="E8D5BC"/>
            </a:solidFill>
            <a:prstDash val="solid"/>
          </a:ln>
        </p:spPr>
      </p:sp>
      <p:sp>
        <p:nvSpPr>
          <p:cNvPr id="30" name="Text 28"/>
          <p:cNvSpPr/>
          <p:nvPr/>
        </p:nvSpPr>
        <p:spPr>
          <a:xfrm>
            <a:off x="4928616" y="2862072"/>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Stable housing + case management</a:t>
            </a:r>
            <a:endParaRPr lang="en-US" sz="1150" dirty="0"/>
          </a:p>
        </p:txBody>
      </p:sp>
      <p:sp>
        <p:nvSpPr>
          <p:cNvPr id="31" name="Shape 29"/>
          <p:cNvSpPr/>
          <p:nvPr/>
        </p:nvSpPr>
        <p:spPr>
          <a:xfrm>
            <a:off x="4892040" y="3236976"/>
            <a:ext cx="3785616" cy="0"/>
          </a:xfrm>
          <a:prstGeom prst="line">
            <a:avLst/>
          </a:prstGeom>
          <a:noFill/>
          <a:ln w="6350">
            <a:solidFill>
              <a:srgbClr val="E8D5BC"/>
            </a:solidFill>
            <a:prstDash val="solid"/>
          </a:ln>
        </p:spPr>
      </p:sp>
      <p:sp>
        <p:nvSpPr>
          <p:cNvPr id="32" name="Text 30"/>
          <p:cNvSpPr/>
          <p:nvPr/>
        </p:nvSpPr>
        <p:spPr>
          <a:xfrm>
            <a:off x="4928616" y="3264408"/>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Mental health education + support</a:t>
            </a:r>
            <a:endParaRPr lang="en-US" sz="1150" dirty="0"/>
          </a:p>
        </p:txBody>
      </p:sp>
      <p:sp>
        <p:nvSpPr>
          <p:cNvPr id="33" name="Shape 31"/>
          <p:cNvSpPr/>
          <p:nvPr/>
        </p:nvSpPr>
        <p:spPr>
          <a:xfrm>
            <a:off x="4892040" y="3639312"/>
            <a:ext cx="3785616" cy="0"/>
          </a:xfrm>
          <a:prstGeom prst="line">
            <a:avLst/>
          </a:prstGeom>
          <a:noFill/>
          <a:ln w="6350">
            <a:solidFill>
              <a:srgbClr val="E8D5BC"/>
            </a:solidFill>
            <a:prstDash val="solid"/>
          </a:ln>
        </p:spPr>
      </p:sp>
      <p:sp>
        <p:nvSpPr>
          <p:cNvPr id="34" name="Text 32"/>
          <p:cNvSpPr/>
          <p:nvPr/>
        </p:nvSpPr>
        <p:spPr>
          <a:xfrm>
            <a:off x="4928616" y="3666744"/>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Peer programming + relationships</a:t>
            </a:r>
            <a:endParaRPr lang="en-US" sz="1150" dirty="0"/>
          </a:p>
        </p:txBody>
      </p:sp>
      <p:sp>
        <p:nvSpPr>
          <p:cNvPr id="35" name="Shape 33"/>
          <p:cNvSpPr/>
          <p:nvPr/>
        </p:nvSpPr>
        <p:spPr>
          <a:xfrm>
            <a:off x="4892040" y="4041648"/>
            <a:ext cx="3785616" cy="0"/>
          </a:xfrm>
          <a:prstGeom prst="line">
            <a:avLst/>
          </a:prstGeom>
          <a:noFill/>
          <a:ln w="6350">
            <a:solidFill>
              <a:srgbClr val="E8D5BC"/>
            </a:solidFill>
            <a:prstDash val="solid"/>
          </a:ln>
        </p:spPr>
      </p:sp>
      <p:sp>
        <p:nvSpPr>
          <p:cNvPr id="36" name="Text 34"/>
          <p:cNvSpPr/>
          <p:nvPr/>
        </p:nvSpPr>
        <p:spPr>
          <a:xfrm>
            <a:off x="4928616" y="4069080"/>
            <a:ext cx="3730752" cy="365760"/>
          </a:xfrm>
          <a:prstGeom prst="rect">
            <a:avLst/>
          </a:prstGeom>
          <a:noFill/>
          <a:ln/>
        </p:spPr>
        <p:txBody>
          <a:bodyPr wrap="square" lIns="0" tIns="0" rIns="0" bIns="0" rtlCol="0" anchor="ctr"/>
          <a:lstStyle/>
          <a:p>
            <a:pPr indent="0" marL="0">
              <a:buNone/>
            </a:pPr>
            <a:r>
              <a:rPr lang="en-US" sz="1150" dirty="0">
                <a:solidFill>
                  <a:srgbClr val="2C1A0E"/>
                </a:solidFill>
                <a:latin typeface="Calibri" pitchFamily="34" charset="0"/>
                <a:ea typeface="Calibri" pitchFamily="34" charset="-122"/>
                <a:cs typeface="Calibri" pitchFamily="34" charset="-120"/>
              </a:rPr>
              <a:t>→  Meals, transportation, community</a:t>
            </a:r>
            <a:endParaRPr lang="en-US" sz="1150" dirty="0"/>
          </a:p>
        </p:txBody>
      </p:sp>
      <p:sp>
        <p:nvSpPr>
          <p:cNvPr id="37" name="Shape 35"/>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38" name="Text 36"/>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400" b="1" i="1" dirty="0">
                <a:solidFill>
                  <a:srgbClr val="FAF3E8"/>
                </a:solidFill>
                <a:latin typeface="Cambria" pitchFamily="34" charset="0"/>
                <a:ea typeface="Cambria" pitchFamily="34" charset="-122"/>
                <a:cs typeface="Cambria" pitchFamily="34" charset="-120"/>
              </a:rPr>
              <a:t>The innovation wasn't a new therapy. It was integration.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Recovery Started Showing Up in Ordinary Moments.</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RECOVERY</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13</a:t>
            </a:r>
            <a:endParaRPr lang="en-US" sz="850" dirty="0"/>
          </a:p>
        </p:txBody>
      </p:sp>
      <p:sp>
        <p:nvSpPr>
          <p:cNvPr id="9" name="Shape 7"/>
          <p:cNvSpPr/>
          <p:nvPr/>
        </p:nvSpPr>
        <p:spPr>
          <a:xfrm>
            <a:off x="411480" y="804672"/>
            <a:ext cx="8321040" cy="658368"/>
          </a:xfrm>
          <a:prstGeom prst="roundRect">
            <a:avLst>
              <a:gd name="adj" fmla="val 12500"/>
            </a:avLst>
          </a:prstGeom>
          <a:solidFill>
            <a:srgbClr val="4A1C1C"/>
          </a:solidFill>
          <a:ln w="12700">
            <a:solidFill>
              <a:srgbClr val="4A1C1C"/>
            </a:solidFill>
            <a:prstDash val="solid"/>
          </a:ln>
        </p:spPr>
      </p:sp>
      <p:sp>
        <p:nvSpPr>
          <p:cNvPr id="10" name="Text 8"/>
          <p:cNvSpPr/>
          <p:nvPr/>
        </p:nvSpPr>
        <p:spPr>
          <a:xfrm>
            <a:off x="594360" y="804672"/>
            <a:ext cx="7955280" cy="658368"/>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A Veteran used gas cards to get to job interviews — and landed roles on Chicago Fire and Chicago Med.</a:t>
            </a:r>
            <a:endParaRPr lang="en-US" sz="1400" dirty="0"/>
          </a:p>
        </p:txBody>
      </p:sp>
      <p:sp>
        <p:nvSpPr>
          <p:cNvPr id="11" name="Shape 9"/>
          <p:cNvSpPr/>
          <p:nvPr/>
        </p:nvSpPr>
        <p:spPr>
          <a:xfrm>
            <a:off x="411480" y="1600200"/>
            <a:ext cx="2633472" cy="804672"/>
          </a:xfrm>
          <a:prstGeom prst="roundRect">
            <a:avLst>
              <a:gd name="adj" fmla="val 11364"/>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2" name="Text 10"/>
          <p:cNvSpPr/>
          <p:nvPr/>
        </p:nvSpPr>
        <p:spPr>
          <a:xfrm>
            <a:off x="411480" y="1600200"/>
            <a:ext cx="2633472" cy="804672"/>
          </a:xfrm>
          <a:prstGeom prst="rect">
            <a:avLst/>
          </a:prstGeom>
          <a:noFill/>
          <a:ln/>
        </p:spPr>
        <p:txBody>
          <a:bodyPr wrap="square" lIns="0" tIns="0" rIns="0" bIns="0" rtlCol="0" anchor="ctr"/>
          <a:lstStyle/>
          <a:p>
            <a:pPr algn="ctr" indent="0" marL="0">
              <a:buNone/>
            </a:pPr>
            <a:r>
              <a:rPr lang="en-US" sz="1600" b="1" i="1" dirty="0">
                <a:solidFill>
                  <a:srgbClr val="FAF3E8"/>
                </a:solidFill>
                <a:latin typeface="Cambria" pitchFamily="34" charset="0"/>
                <a:ea typeface="Cambria" pitchFamily="34" charset="-122"/>
                <a:cs typeface="Cambria" pitchFamily="34" charset="-120"/>
              </a:rPr>
              <a:t>A meal.</a:t>
            </a:r>
            <a:endParaRPr lang="en-US" sz="1600" dirty="0"/>
          </a:p>
        </p:txBody>
      </p:sp>
      <p:sp>
        <p:nvSpPr>
          <p:cNvPr id="13" name="Shape 11"/>
          <p:cNvSpPr/>
          <p:nvPr/>
        </p:nvSpPr>
        <p:spPr>
          <a:xfrm>
            <a:off x="3200400" y="1600200"/>
            <a:ext cx="2633472" cy="804672"/>
          </a:xfrm>
          <a:prstGeom prst="roundRect">
            <a:avLst>
              <a:gd name="adj" fmla="val 11364"/>
            </a:avLst>
          </a:prstGeom>
          <a:solidFill>
            <a:srgbClr val="7B3030"/>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4" name="Text 12"/>
          <p:cNvSpPr/>
          <p:nvPr/>
        </p:nvSpPr>
        <p:spPr>
          <a:xfrm>
            <a:off x="3200400" y="1600200"/>
            <a:ext cx="2633472" cy="804672"/>
          </a:xfrm>
          <a:prstGeom prst="rect">
            <a:avLst/>
          </a:prstGeom>
          <a:noFill/>
          <a:ln/>
        </p:spPr>
        <p:txBody>
          <a:bodyPr wrap="square" lIns="0" tIns="0" rIns="0" bIns="0" rtlCol="0" anchor="ctr"/>
          <a:lstStyle/>
          <a:p>
            <a:pPr algn="ctr" indent="0" marL="0">
              <a:buNone/>
            </a:pPr>
            <a:r>
              <a:rPr lang="en-US" sz="1600" b="1" i="1" dirty="0">
                <a:solidFill>
                  <a:srgbClr val="FAF3E8"/>
                </a:solidFill>
                <a:latin typeface="Cambria" pitchFamily="34" charset="0"/>
                <a:ea typeface="Cambria" pitchFamily="34" charset="-122"/>
                <a:cs typeface="Cambria" pitchFamily="34" charset="-120"/>
              </a:rPr>
              <a:t>A movie night.</a:t>
            </a:r>
            <a:endParaRPr lang="en-US" sz="1600" dirty="0"/>
          </a:p>
        </p:txBody>
      </p:sp>
      <p:sp>
        <p:nvSpPr>
          <p:cNvPr id="15" name="Shape 13"/>
          <p:cNvSpPr/>
          <p:nvPr/>
        </p:nvSpPr>
        <p:spPr>
          <a:xfrm>
            <a:off x="5989320" y="1600200"/>
            <a:ext cx="2633472" cy="804672"/>
          </a:xfrm>
          <a:prstGeom prst="roundRect">
            <a:avLst>
              <a:gd name="adj" fmla="val 11364"/>
            </a:avLst>
          </a:prstGeom>
          <a:solidFill>
            <a:srgbClr val="A0522D"/>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6" name="Text 14"/>
          <p:cNvSpPr/>
          <p:nvPr/>
        </p:nvSpPr>
        <p:spPr>
          <a:xfrm>
            <a:off x="5989320" y="1600200"/>
            <a:ext cx="2633472" cy="804672"/>
          </a:xfrm>
          <a:prstGeom prst="rect">
            <a:avLst/>
          </a:prstGeom>
          <a:noFill/>
          <a:ln/>
        </p:spPr>
        <p:txBody>
          <a:bodyPr wrap="square" lIns="0" tIns="0" rIns="0" bIns="0" rtlCol="0" anchor="ctr"/>
          <a:lstStyle/>
          <a:p>
            <a:pPr algn="ctr" indent="0" marL="0">
              <a:buNone/>
            </a:pPr>
            <a:r>
              <a:rPr lang="en-US" sz="1600" b="1" i="1" dirty="0">
                <a:solidFill>
                  <a:srgbClr val="FAF3E8"/>
                </a:solidFill>
                <a:latin typeface="Cambria" pitchFamily="34" charset="0"/>
                <a:ea typeface="Cambria" pitchFamily="34" charset="-122"/>
                <a:cs typeface="Cambria" pitchFamily="34" charset="-120"/>
              </a:rPr>
              <a:t>A game.</a:t>
            </a:r>
            <a:endParaRPr lang="en-US" sz="1600" dirty="0"/>
          </a:p>
        </p:txBody>
      </p:sp>
      <p:sp>
        <p:nvSpPr>
          <p:cNvPr id="17" name="Shape 15"/>
          <p:cNvSpPr/>
          <p:nvPr/>
        </p:nvSpPr>
        <p:spPr>
          <a:xfrm>
            <a:off x="411480" y="2606040"/>
            <a:ext cx="2633472" cy="804672"/>
          </a:xfrm>
          <a:prstGeom prst="roundRect">
            <a:avLst>
              <a:gd name="adj" fmla="val 11364"/>
            </a:avLst>
          </a:prstGeom>
          <a:solidFill>
            <a:srgbClr val="A0522D"/>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18" name="Text 16"/>
          <p:cNvSpPr/>
          <p:nvPr/>
        </p:nvSpPr>
        <p:spPr>
          <a:xfrm>
            <a:off x="411480" y="2606040"/>
            <a:ext cx="2633472" cy="804672"/>
          </a:xfrm>
          <a:prstGeom prst="rect">
            <a:avLst/>
          </a:prstGeom>
          <a:noFill/>
          <a:ln/>
        </p:spPr>
        <p:txBody>
          <a:bodyPr wrap="square" lIns="0" tIns="0" rIns="0" bIns="0" rtlCol="0" anchor="ctr"/>
          <a:lstStyle/>
          <a:p>
            <a:pPr algn="ctr" indent="0" marL="0">
              <a:buNone/>
            </a:pPr>
            <a:r>
              <a:rPr lang="en-US" sz="1600" b="1" i="1" dirty="0">
                <a:solidFill>
                  <a:srgbClr val="FAF3E8"/>
                </a:solidFill>
                <a:latin typeface="Cambria" pitchFamily="34" charset="0"/>
                <a:ea typeface="Cambria" pitchFamily="34" charset="-122"/>
                <a:cs typeface="Cambria" pitchFamily="34" charset="-120"/>
              </a:rPr>
              <a:t>A ride to an interview.</a:t>
            </a:r>
            <a:endParaRPr lang="en-US" sz="1600" dirty="0"/>
          </a:p>
        </p:txBody>
      </p:sp>
      <p:sp>
        <p:nvSpPr>
          <p:cNvPr id="19" name="Shape 17"/>
          <p:cNvSpPr/>
          <p:nvPr/>
        </p:nvSpPr>
        <p:spPr>
          <a:xfrm>
            <a:off x="3200400" y="2606040"/>
            <a:ext cx="2633472" cy="804672"/>
          </a:xfrm>
          <a:prstGeom prst="roundRect">
            <a:avLst>
              <a:gd name="adj" fmla="val 11364"/>
            </a:avLst>
          </a:prstGeom>
          <a:solidFill>
            <a:srgbClr val="7B3030"/>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20" name="Text 18"/>
          <p:cNvSpPr/>
          <p:nvPr/>
        </p:nvSpPr>
        <p:spPr>
          <a:xfrm>
            <a:off x="3200400" y="2606040"/>
            <a:ext cx="2633472" cy="804672"/>
          </a:xfrm>
          <a:prstGeom prst="rect">
            <a:avLst/>
          </a:prstGeom>
          <a:noFill/>
          <a:ln/>
        </p:spPr>
        <p:txBody>
          <a:bodyPr wrap="square" lIns="0" tIns="0" rIns="0" bIns="0" rtlCol="0" anchor="ctr"/>
          <a:lstStyle/>
          <a:p>
            <a:pPr algn="ctr" indent="0" marL="0">
              <a:buNone/>
            </a:pPr>
            <a:r>
              <a:rPr lang="en-US" sz="1600" b="1" i="1" dirty="0">
                <a:solidFill>
                  <a:srgbClr val="FAF3E8"/>
                </a:solidFill>
                <a:latin typeface="Cambria" pitchFamily="34" charset="0"/>
                <a:ea typeface="Cambria" pitchFamily="34" charset="-122"/>
                <a:cs typeface="Cambria" pitchFamily="34" charset="-120"/>
              </a:rPr>
              <a:t>A conversation.</a:t>
            </a:r>
            <a:endParaRPr lang="en-US" sz="1600" dirty="0"/>
          </a:p>
        </p:txBody>
      </p:sp>
      <p:sp>
        <p:nvSpPr>
          <p:cNvPr id="21" name="Shape 19"/>
          <p:cNvSpPr/>
          <p:nvPr/>
        </p:nvSpPr>
        <p:spPr>
          <a:xfrm>
            <a:off x="5989320" y="2606040"/>
            <a:ext cx="2633472" cy="804672"/>
          </a:xfrm>
          <a:prstGeom prst="roundRect">
            <a:avLst>
              <a:gd name="adj" fmla="val 11364"/>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22" name="Text 20"/>
          <p:cNvSpPr/>
          <p:nvPr/>
        </p:nvSpPr>
        <p:spPr>
          <a:xfrm>
            <a:off x="5989320" y="2606040"/>
            <a:ext cx="2633472" cy="804672"/>
          </a:xfrm>
          <a:prstGeom prst="rect">
            <a:avLst/>
          </a:prstGeom>
          <a:noFill/>
          <a:ln/>
        </p:spPr>
        <p:txBody>
          <a:bodyPr wrap="square" lIns="0" tIns="0" rIns="0" bIns="0" rtlCol="0" anchor="ctr"/>
          <a:lstStyle/>
          <a:p>
            <a:pPr algn="ctr" indent="0" marL="0">
              <a:buNone/>
            </a:pPr>
            <a:r>
              <a:rPr lang="en-US" sz="1600" b="1" i="1" dirty="0">
                <a:solidFill>
                  <a:srgbClr val="FAF3E8"/>
                </a:solidFill>
                <a:latin typeface="Cambria" pitchFamily="34" charset="0"/>
                <a:ea typeface="Cambria" pitchFamily="34" charset="-122"/>
                <a:cs typeface="Cambria" pitchFamily="34" charset="-120"/>
              </a:rPr>
              <a:t>Someone showing up every week.</a:t>
            </a:r>
            <a:endParaRPr lang="en-US" sz="1600" dirty="0"/>
          </a:p>
        </p:txBody>
      </p:sp>
      <p:sp>
        <p:nvSpPr>
          <p:cNvPr id="23" name="Shape 21"/>
          <p:cNvSpPr/>
          <p:nvPr/>
        </p:nvSpPr>
        <p:spPr>
          <a:xfrm>
            <a:off x="411480" y="3703320"/>
            <a:ext cx="8321040" cy="804672"/>
          </a:xfrm>
          <a:prstGeom prst="roundRect">
            <a:avLst>
              <a:gd name="adj" fmla="val 10227"/>
            </a:avLst>
          </a:prstGeom>
          <a:solidFill>
            <a:srgbClr val="FDF3DC"/>
          </a:solidFill>
          <a:ln w="12700">
            <a:solidFill>
              <a:srgbClr val="C8922A"/>
            </a:solidFill>
            <a:prstDash val="solid"/>
          </a:ln>
        </p:spPr>
      </p:sp>
      <p:sp>
        <p:nvSpPr>
          <p:cNvPr id="24" name="Text 22"/>
          <p:cNvSpPr/>
          <p:nvPr/>
        </p:nvSpPr>
        <p:spPr>
          <a:xfrm>
            <a:off x="594360" y="3703320"/>
            <a:ext cx="7955280" cy="804672"/>
          </a:xfrm>
          <a:prstGeom prst="rect">
            <a:avLst/>
          </a:prstGeom>
          <a:noFill/>
          <a:ln/>
        </p:spPr>
        <p:txBody>
          <a:bodyPr wrap="square" lIns="0" tIns="0" rIns="0" bIns="0" rtlCol="0" anchor="ctr"/>
          <a:lstStyle/>
          <a:p>
            <a:pPr algn="ctr" indent="0" marL="0">
              <a:buNone/>
            </a:pPr>
            <a:r>
              <a:rPr lang="en-US" sz="1250" i="1" dirty="0">
                <a:solidFill>
                  <a:srgbClr val="2C1A0E"/>
                </a:solidFill>
                <a:latin typeface="Cambria" pitchFamily="34" charset="0"/>
                <a:ea typeface="Cambria" pitchFamily="34" charset="-122"/>
                <a:cs typeface="Cambria" pitchFamily="34" charset="-120"/>
              </a:rPr>
              <a:t>Veterans who had been withdrawn and isolated began attending meals, participating in activities, sharing stories — and came back to volunteer after leaving the program.</a:t>
            </a:r>
            <a:endParaRPr lang="en-US" sz="1250" dirty="0"/>
          </a:p>
        </p:txBody>
      </p:sp>
      <p:sp>
        <p:nvSpPr>
          <p:cNvPr id="25" name="Shape 23"/>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26" name="Text 24"/>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500" b="1" i="1" dirty="0">
                <a:solidFill>
                  <a:srgbClr val="FAF3E8"/>
                </a:solidFill>
                <a:latin typeface="Cambria" pitchFamily="34" charset="0"/>
                <a:ea typeface="Cambria" pitchFamily="34" charset="-122"/>
                <a:cs typeface="Cambria" pitchFamily="34" charset="-120"/>
              </a:rPr>
              <a:t>Recovery doesn't always begin in a therapy room.</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Can We Do? — Don't Build Another Program. Build a Partnership.</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RECOVERY</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14</a:t>
            </a:r>
            <a:endParaRPr lang="en-US" sz="850" dirty="0"/>
          </a:p>
        </p:txBody>
      </p:sp>
      <p:sp>
        <p:nvSpPr>
          <p:cNvPr id="9" name="Shape 7"/>
          <p:cNvSpPr/>
          <p:nvPr/>
        </p:nvSpPr>
        <p:spPr>
          <a:xfrm>
            <a:off x="411480" y="804672"/>
            <a:ext cx="4114800" cy="1828800"/>
          </a:xfrm>
          <a:prstGeom prst="roundRect">
            <a:avLst>
              <a:gd name="adj" fmla="val 500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0" name="Shape 8"/>
          <p:cNvSpPr/>
          <p:nvPr/>
        </p:nvSpPr>
        <p:spPr>
          <a:xfrm>
            <a:off x="411480" y="804672"/>
            <a:ext cx="4114800" cy="502920"/>
          </a:xfrm>
          <a:prstGeom prst="roundRect">
            <a:avLst>
              <a:gd name="adj" fmla="val 18182"/>
            </a:avLst>
          </a:prstGeom>
          <a:solidFill>
            <a:srgbClr val="4A1C1C"/>
          </a:solidFill>
          <a:ln w="12700">
            <a:solidFill>
              <a:srgbClr val="4A1C1C"/>
            </a:solidFill>
            <a:prstDash val="solid"/>
          </a:ln>
        </p:spPr>
      </p:sp>
      <p:sp>
        <p:nvSpPr>
          <p:cNvPr id="11" name="Shape 9"/>
          <p:cNvSpPr/>
          <p:nvPr/>
        </p:nvSpPr>
        <p:spPr>
          <a:xfrm>
            <a:off x="411480" y="1060704"/>
            <a:ext cx="4114800" cy="246888"/>
          </a:xfrm>
          <a:prstGeom prst="rect">
            <a:avLst/>
          </a:prstGeom>
          <a:solidFill>
            <a:srgbClr val="4A1C1C"/>
          </a:solidFill>
          <a:ln w="12700">
            <a:solidFill>
              <a:srgbClr val="4A1C1C"/>
            </a:solidFill>
            <a:prstDash val="solid"/>
          </a:ln>
        </p:spPr>
      </p:sp>
      <p:sp>
        <p:nvSpPr>
          <p:cNvPr id="12" name="Text 10"/>
          <p:cNvSpPr/>
          <p:nvPr/>
        </p:nvSpPr>
        <p:spPr>
          <a:xfrm>
            <a:off x="411480" y="804672"/>
            <a:ext cx="4114800" cy="50292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Who already has the Veteran?</a:t>
            </a:r>
            <a:endParaRPr lang="en-US" sz="1300" dirty="0"/>
          </a:p>
        </p:txBody>
      </p:sp>
      <p:sp>
        <p:nvSpPr>
          <p:cNvPr id="13" name="Text 11"/>
          <p:cNvSpPr/>
          <p:nvPr/>
        </p:nvSpPr>
        <p:spPr>
          <a:xfrm>
            <a:off x="576072" y="1399032"/>
            <a:ext cx="3785616" cy="1143000"/>
          </a:xfrm>
          <a:prstGeom prst="rect">
            <a:avLst/>
          </a:prstGeom>
          <a:noFill/>
          <a:ln/>
        </p:spPr>
        <p:txBody>
          <a:bodyPr wrap="square" lIns="0" tIns="0" rIns="0" bIns="0" rtlCol="0" anchor="t"/>
          <a:lstStyle/>
          <a:p>
            <a:pPr indent="0" marL="0">
              <a:buNone/>
            </a:pPr>
            <a:r>
              <a:rPr lang="en-US" sz="1150" dirty="0">
                <a:solidFill>
                  <a:srgbClr val="5C3A1E"/>
                </a:solidFill>
                <a:latin typeface="Calibri" pitchFamily="34" charset="0"/>
                <a:ea typeface="Calibri" pitchFamily="34" charset="-122"/>
                <a:cs typeface="Calibri" pitchFamily="34" charset="-120"/>
              </a:rPr>
              <a:t>Housing provider? Employer? VA? College? Community organization? Start there — they have the relationship.</a:t>
            </a:r>
            <a:endParaRPr lang="en-US" sz="1150" dirty="0"/>
          </a:p>
        </p:txBody>
      </p:sp>
      <p:sp>
        <p:nvSpPr>
          <p:cNvPr id="14" name="Shape 12"/>
          <p:cNvSpPr/>
          <p:nvPr/>
        </p:nvSpPr>
        <p:spPr>
          <a:xfrm>
            <a:off x="4727448" y="804672"/>
            <a:ext cx="4114800" cy="1828800"/>
          </a:xfrm>
          <a:prstGeom prst="roundRect">
            <a:avLst>
              <a:gd name="adj" fmla="val 500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5" name="Shape 13"/>
          <p:cNvSpPr/>
          <p:nvPr/>
        </p:nvSpPr>
        <p:spPr>
          <a:xfrm>
            <a:off x="4727448" y="804672"/>
            <a:ext cx="4114800" cy="502920"/>
          </a:xfrm>
          <a:prstGeom prst="roundRect">
            <a:avLst>
              <a:gd name="adj" fmla="val 18182"/>
            </a:avLst>
          </a:prstGeom>
          <a:solidFill>
            <a:srgbClr val="7B3030"/>
          </a:solidFill>
          <a:ln w="12700">
            <a:solidFill>
              <a:srgbClr val="7B3030"/>
            </a:solidFill>
            <a:prstDash val="solid"/>
          </a:ln>
        </p:spPr>
      </p:sp>
      <p:sp>
        <p:nvSpPr>
          <p:cNvPr id="16" name="Shape 14"/>
          <p:cNvSpPr/>
          <p:nvPr/>
        </p:nvSpPr>
        <p:spPr>
          <a:xfrm>
            <a:off x="4727448" y="1060704"/>
            <a:ext cx="4114800" cy="246888"/>
          </a:xfrm>
          <a:prstGeom prst="rect">
            <a:avLst/>
          </a:prstGeom>
          <a:solidFill>
            <a:srgbClr val="7B3030"/>
          </a:solidFill>
          <a:ln w="12700">
            <a:solidFill>
              <a:srgbClr val="7B3030"/>
            </a:solidFill>
            <a:prstDash val="solid"/>
          </a:ln>
        </p:spPr>
      </p:sp>
      <p:sp>
        <p:nvSpPr>
          <p:cNvPr id="17" name="Text 15"/>
          <p:cNvSpPr/>
          <p:nvPr/>
        </p:nvSpPr>
        <p:spPr>
          <a:xfrm>
            <a:off x="4727448" y="804672"/>
            <a:ext cx="4114800" cy="50292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What do they already do well?</a:t>
            </a:r>
            <a:endParaRPr lang="en-US" sz="1300" dirty="0"/>
          </a:p>
        </p:txBody>
      </p:sp>
      <p:sp>
        <p:nvSpPr>
          <p:cNvPr id="18" name="Text 16"/>
          <p:cNvSpPr/>
          <p:nvPr/>
        </p:nvSpPr>
        <p:spPr>
          <a:xfrm>
            <a:off x="4892040" y="1399032"/>
            <a:ext cx="3785616" cy="1143000"/>
          </a:xfrm>
          <a:prstGeom prst="rect">
            <a:avLst/>
          </a:prstGeom>
          <a:noFill/>
          <a:ln/>
        </p:spPr>
        <p:txBody>
          <a:bodyPr wrap="square" lIns="0" tIns="0" rIns="0" bIns="0" rtlCol="0" anchor="t"/>
          <a:lstStyle/>
          <a:p>
            <a:pPr indent="0" marL="0">
              <a:buNone/>
            </a:pPr>
            <a:r>
              <a:rPr lang="en-US" sz="1150" dirty="0">
                <a:solidFill>
                  <a:srgbClr val="5C3A1E"/>
                </a:solidFill>
                <a:latin typeface="Calibri" pitchFamily="34" charset="0"/>
                <a:ea typeface="Calibri" pitchFamily="34" charset="-122"/>
                <a:cs typeface="Calibri" pitchFamily="34" charset="-120"/>
              </a:rPr>
              <a:t>Don't duplicate it. Map their strengths and ask where their capacity ends.</a:t>
            </a:r>
            <a:endParaRPr lang="en-US" sz="1150" dirty="0"/>
          </a:p>
        </p:txBody>
      </p:sp>
      <p:sp>
        <p:nvSpPr>
          <p:cNvPr id="19" name="Shape 17"/>
          <p:cNvSpPr/>
          <p:nvPr/>
        </p:nvSpPr>
        <p:spPr>
          <a:xfrm>
            <a:off x="411480" y="2798064"/>
            <a:ext cx="4114800" cy="1828800"/>
          </a:xfrm>
          <a:prstGeom prst="roundRect">
            <a:avLst>
              <a:gd name="adj" fmla="val 500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0" name="Shape 18"/>
          <p:cNvSpPr/>
          <p:nvPr/>
        </p:nvSpPr>
        <p:spPr>
          <a:xfrm>
            <a:off x="411480" y="2798064"/>
            <a:ext cx="4114800" cy="502920"/>
          </a:xfrm>
          <a:prstGeom prst="roundRect">
            <a:avLst>
              <a:gd name="adj" fmla="val 18182"/>
            </a:avLst>
          </a:prstGeom>
          <a:solidFill>
            <a:srgbClr val="A0522D"/>
          </a:solidFill>
          <a:ln w="12700">
            <a:solidFill>
              <a:srgbClr val="A0522D"/>
            </a:solidFill>
            <a:prstDash val="solid"/>
          </a:ln>
        </p:spPr>
      </p:sp>
      <p:sp>
        <p:nvSpPr>
          <p:cNvPr id="21" name="Shape 19"/>
          <p:cNvSpPr/>
          <p:nvPr/>
        </p:nvSpPr>
        <p:spPr>
          <a:xfrm>
            <a:off x="411480" y="3054096"/>
            <a:ext cx="4114800" cy="246888"/>
          </a:xfrm>
          <a:prstGeom prst="rect">
            <a:avLst/>
          </a:prstGeom>
          <a:solidFill>
            <a:srgbClr val="A0522D"/>
          </a:solidFill>
          <a:ln w="12700">
            <a:solidFill>
              <a:srgbClr val="A0522D"/>
            </a:solidFill>
            <a:prstDash val="solid"/>
          </a:ln>
        </p:spPr>
      </p:sp>
      <p:sp>
        <p:nvSpPr>
          <p:cNvPr id="22" name="Text 20"/>
          <p:cNvSpPr/>
          <p:nvPr/>
        </p:nvSpPr>
        <p:spPr>
          <a:xfrm>
            <a:off x="411480" y="2798064"/>
            <a:ext cx="4114800" cy="50292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What gap can we fill?</a:t>
            </a:r>
            <a:endParaRPr lang="en-US" sz="1300" dirty="0"/>
          </a:p>
        </p:txBody>
      </p:sp>
      <p:sp>
        <p:nvSpPr>
          <p:cNvPr id="23" name="Text 21"/>
          <p:cNvSpPr/>
          <p:nvPr/>
        </p:nvSpPr>
        <p:spPr>
          <a:xfrm>
            <a:off x="576072" y="3392424"/>
            <a:ext cx="3785616" cy="1143000"/>
          </a:xfrm>
          <a:prstGeom prst="rect">
            <a:avLst/>
          </a:prstGeom>
          <a:noFill/>
          <a:ln/>
        </p:spPr>
        <p:txBody>
          <a:bodyPr wrap="square" lIns="0" tIns="0" rIns="0" bIns="0" rtlCol="0" anchor="t"/>
          <a:lstStyle/>
          <a:p>
            <a:pPr indent="0" marL="0">
              <a:buNone/>
            </a:pPr>
            <a:r>
              <a:rPr lang="en-US" sz="1150" dirty="0">
                <a:solidFill>
                  <a:srgbClr val="5C3A1E"/>
                </a:solidFill>
                <a:latin typeface="Calibri" pitchFamily="34" charset="0"/>
                <a:ea typeface="Calibri" pitchFamily="34" charset="-122"/>
                <a:cs typeface="Calibri" pitchFamily="34" charset="-120"/>
              </a:rPr>
              <a:t>Transportation · Mental health education · Peer connection · Employment · Family support · Recreation</a:t>
            </a:r>
            <a:endParaRPr lang="en-US" sz="1150" dirty="0"/>
          </a:p>
        </p:txBody>
      </p:sp>
      <p:sp>
        <p:nvSpPr>
          <p:cNvPr id="24" name="Shape 22"/>
          <p:cNvSpPr/>
          <p:nvPr/>
        </p:nvSpPr>
        <p:spPr>
          <a:xfrm>
            <a:off x="4727448" y="2798064"/>
            <a:ext cx="4114800" cy="1828800"/>
          </a:xfrm>
          <a:prstGeom prst="roundRect">
            <a:avLst>
              <a:gd name="adj" fmla="val 5000"/>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5" name="Shape 23"/>
          <p:cNvSpPr/>
          <p:nvPr/>
        </p:nvSpPr>
        <p:spPr>
          <a:xfrm>
            <a:off x="4727448" y="2798064"/>
            <a:ext cx="4114800" cy="502920"/>
          </a:xfrm>
          <a:prstGeom prst="roundRect">
            <a:avLst>
              <a:gd name="adj" fmla="val 18182"/>
            </a:avLst>
          </a:prstGeom>
          <a:solidFill>
            <a:srgbClr val="4A1C1C"/>
          </a:solidFill>
          <a:ln w="12700">
            <a:solidFill>
              <a:srgbClr val="4A1C1C"/>
            </a:solidFill>
            <a:prstDash val="solid"/>
          </a:ln>
        </p:spPr>
      </p:sp>
      <p:sp>
        <p:nvSpPr>
          <p:cNvPr id="26" name="Shape 24"/>
          <p:cNvSpPr/>
          <p:nvPr/>
        </p:nvSpPr>
        <p:spPr>
          <a:xfrm>
            <a:off x="4727448" y="3054096"/>
            <a:ext cx="4114800" cy="246888"/>
          </a:xfrm>
          <a:prstGeom prst="rect">
            <a:avLst/>
          </a:prstGeom>
          <a:solidFill>
            <a:srgbClr val="4A1C1C"/>
          </a:solidFill>
          <a:ln w="12700">
            <a:solidFill>
              <a:srgbClr val="4A1C1C"/>
            </a:solidFill>
            <a:prstDash val="solid"/>
          </a:ln>
        </p:spPr>
      </p:sp>
      <p:sp>
        <p:nvSpPr>
          <p:cNvPr id="27" name="Text 25"/>
          <p:cNvSpPr/>
          <p:nvPr/>
        </p:nvSpPr>
        <p:spPr>
          <a:xfrm>
            <a:off x="4727448" y="2798064"/>
            <a:ext cx="4114800" cy="50292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Can we show up consistently?</a:t>
            </a:r>
            <a:endParaRPr lang="en-US" sz="1300" dirty="0"/>
          </a:p>
        </p:txBody>
      </p:sp>
      <p:sp>
        <p:nvSpPr>
          <p:cNvPr id="28" name="Text 26"/>
          <p:cNvSpPr/>
          <p:nvPr/>
        </p:nvSpPr>
        <p:spPr>
          <a:xfrm>
            <a:off x="4892040" y="3392424"/>
            <a:ext cx="3785616" cy="1143000"/>
          </a:xfrm>
          <a:prstGeom prst="rect">
            <a:avLst/>
          </a:prstGeom>
          <a:noFill/>
          <a:ln/>
        </p:spPr>
        <p:txBody>
          <a:bodyPr wrap="square" lIns="0" tIns="0" rIns="0" bIns="0" rtlCol="0" anchor="t"/>
          <a:lstStyle/>
          <a:p>
            <a:pPr indent="0" marL="0">
              <a:buNone/>
            </a:pPr>
            <a:r>
              <a:rPr lang="en-US" sz="1150" dirty="0">
                <a:solidFill>
                  <a:srgbClr val="5C3A1E"/>
                </a:solidFill>
                <a:latin typeface="Calibri" pitchFamily="34" charset="0"/>
                <a:ea typeface="Calibri" pitchFamily="34" charset="-122"/>
                <a:cs typeface="Calibri" pitchFamily="34" charset="-120"/>
              </a:rPr>
              <a:t>Not: 'We'll refer them.' Instead: 'We'll come alongside them.' Consistency is itself a therapeutic act.</a:t>
            </a:r>
            <a:endParaRPr lang="en-US" sz="1150" dirty="0"/>
          </a:p>
        </p:txBody>
      </p:sp>
      <p:sp>
        <p:nvSpPr>
          <p:cNvPr id="29" name="Shape 27"/>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30" name="Text 28"/>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200" b="1" i="1" dirty="0">
                <a:solidFill>
                  <a:srgbClr val="FAF3E8"/>
                </a:solidFill>
                <a:latin typeface="Cambria" pitchFamily="34" charset="0"/>
                <a:ea typeface="Cambria" pitchFamily="34" charset="-122"/>
                <a:cs typeface="Cambria" pitchFamily="34" charset="-120"/>
              </a:rPr>
              <a:t>Find one Veteran-serving organization and ask: "What problem are you carrying alone that we could help carry with you?"</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Shape 1"/>
          <p:cNvSpPr/>
          <p:nvPr/>
        </p:nvSpPr>
        <p:spPr>
          <a:xfrm>
            <a:off x="0" y="2468880"/>
            <a:ext cx="9144000" cy="1645920"/>
          </a:xfrm>
          <a:prstGeom prst="rect">
            <a:avLst/>
          </a:prstGeom>
          <a:solidFill>
            <a:srgbClr val="A0522D"/>
          </a:solidFill>
          <a:ln w="12700">
            <a:solidFill>
              <a:srgbClr val="A0522D"/>
            </a:solidFill>
            <a:prstDash val="solid"/>
          </a:ln>
        </p:spPr>
      </p:sp>
      <p:sp>
        <p:nvSpPr>
          <p:cNvPr id="4" name="Shape 2"/>
          <p:cNvSpPr/>
          <p:nvPr/>
        </p:nvSpPr>
        <p:spPr>
          <a:xfrm>
            <a:off x="0" y="2450592"/>
            <a:ext cx="9144000" cy="50292"/>
          </a:xfrm>
          <a:prstGeom prst="rect">
            <a:avLst/>
          </a:prstGeom>
          <a:solidFill>
            <a:srgbClr val="C8922A"/>
          </a:solidFill>
          <a:ln w="12700">
            <a:solidFill>
              <a:srgbClr val="C8922A"/>
            </a:solidFill>
            <a:prstDash val="solid"/>
          </a:ln>
        </p:spPr>
      </p:sp>
      <p:sp>
        <p:nvSpPr>
          <p:cNvPr id="5" name="Shape 3"/>
          <p:cNvSpPr/>
          <p:nvPr/>
        </p:nvSpPr>
        <p:spPr>
          <a:xfrm>
            <a:off x="0" y="4091940"/>
            <a:ext cx="9144000" cy="50292"/>
          </a:xfrm>
          <a:prstGeom prst="rect">
            <a:avLst/>
          </a:prstGeom>
          <a:solidFill>
            <a:srgbClr val="C8922A"/>
          </a:solidFill>
          <a:ln w="12700">
            <a:solidFill>
              <a:srgbClr val="C8922A"/>
            </a:solidFill>
            <a:prstDash val="solid"/>
          </a:ln>
        </p:spPr>
      </p:sp>
      <p:sp>
        <p:nvSpPr>
          <p:cNvPr id="6" name="Text 4"/>
          <p:cNvSpPr/>
          <p:nvPr/>
        </p:nvSpPr>
        <p:spPr>
          <a:xfrm>
            <a:off x="457200" y="502920"/>
            <a:ext cx="8229600" cy="384048"/>
          </a:xfrm>
          <a:prstGeom prst="rect">
            <a:avLst/>
          </a:prstGeom>
          <a:noFill/>
          <a:ln/>
        </p:spPr>
        <p:txBody>
          <a:bodyPr wrap="square" lIns="0" tIns="0" rIns="0" bIns="0" rtlCol="0" anchor="ctr"/>
          <a:lstStyle/>
          <a:p>
            <a:pPr indent="0" marL="0">
              <a:buNone/>
            </a:pPr>
            <a:r>
              <a:rPr lang="en-US" sz="1200" b="1" spc="300" kern="0" dirty="0">
                <a:solidFill>
                  <a:srgbClr val="E8C97A"/>
                </a:solidFill>
                <a:latin typeface="Calibri" pitchFamily="34" charset="0"/>
                <a:ea typeface="Calibri" pitchFamily="34" charset="-122"/>
                <a:cs typeface="Calibri" pitchFamily="34" charset="-120"/>
              </a:rPr>
              <a:t>SECTION 3  ·  LONG-TERM WELLNESS</a:t>
            </a:r>
            <a:endParaRPr lang="en-US" sz="1200" dirty="0"/>
          </a:p>
        </p:txBody>
      </p:sp>
      <p:sp>
        <p:nvSpPr>
          <p:cNvPr id="7" name="Text 5"/>
          <p:cNvSpPr/>
          <p:nvPr/>
        </p:nvSpPr>
        <p:spPr>
          <a:xfrm>
            <a:off x="457200" y="960120"/>
            <a:ext cx="8229600" cy="1371600"/>
          </a:xfrm>
          <a:prstGeom prst="rect">
            <a:avLst/>
          </a:prstGeom>
          <a:noFill/>
          <a:ln/>
        </p:spPr>
        <p:txBody>
          <a:bodyPr wrap="square" lIns="0" tIns="0" rIns="0" bIns="0" rtlCol="0" anchor="ctr"/>
          <a:lstStyle/>
          <a:p>
            <a:pPr indent="0" marL="0">
              <a:buNone/>
            </a:pPr>
            <a:r>
              <a:rPr lang="en-US" sz="5200" b="1" dirty="0">
                <a:solidFill>
                  <a:srgbClr val="FAF3E8"/>
                </a:solidFill>
                <a:latin typeface="Cambria" pitchFamily="34" charset="0"/>
                <a:ea typeface="Cambria" pitchFamily="34" charset="-122"/>
                <a:cs typeface="Cambria" pitchFamily="34" charset="-120"/>
              </a:rPr>
              <a:t>Long-Term Wellness</a:t>
            </a:r>
            <a:endParaRPr lang="en-US" sz="5200" dirty="0"/>
          </a:p>
        </p:txBody>
      </p:sp>
      <p:sp>
        <p:nvSpPr>
          <p:cNvPr id="8" name="Text 6"/>
          <p:cNvSpPr/>
          <p:nvPr/>
        </p:nvSpPr>
        <p:spPr>
          <a:xfrm>
            <a:off x="457200" y="2514600"/>
            <a:ext cx="8229600" cy="1572768"/>
          </a:xfrm>
          <a:prstGeom prst="rect">
            <a:avLst/>
          </a:prstGeom>
          <a:noFill/>
          <a:ln/>
        </p:spPr>
        <p:txBody>
          <a:bodyPr wrap="square" lIns="0" tIns="0" rIns="0" bIns="0" rtlCol="0" anchor="ctr"/>
          <a:lstStyle/>
          <a:p>
            <a:pPr indent="0" marL="0">
              <a:buNone/>
            </a:pPr>
            <a:r>
              <a:rPr lang="en-US" sz="2000" i="1" dirty="0">
                <a:solidFill>
                  <a:srgbClr val="FAF3E8"/>
                </a:solidFill>
                <a:latin typeface="Cambria" pitchFamily="34" charset="0"/>
                <a:ea typeface="Cambria" pitchFamily="34" charset="-122"/>
                <a:cs typeface="Cambria" pitchFamily="34" charset="-120"/>
              </a:rPr>
              <a:t>The goal isn't simply to prevent crisis. It's to help Veterans build a life worth staying connected to.</a:t>
            </a:r>
            <a:endParaRPr lang="en-US" sz="2000" dirty="0"/>
          </a:p>
        </p:txBody>
      </p:sp>
      <p:sp>
        <p:nvSpPr>
          <p:cNvPr id="9" name="Shape 7"/>
          <p:cNvSpPr/>
          <p:nvPr/>
        </p:nvSpPr>
        <p:spPr>
          <a:xfrm>
            <a:off x="0" y="4892040"/>
            <a:ext cx="9144000" cy="251460"/>
          </a:xfrm>
          <a:prstGeom prst="rect">
            <a:avLst/>
          </a:prstGeom>
          <a:solidFill>
            <a:srgbClr val="4A1C1C"/>
          </a:solidFill>
          <a:ln w="12700">
            <a:solidFill>
              <a:srgbClr val="4A1C1C"/>
            </a:solidFill>
            <a:prstDash val="solid"/>
          </a:ln>
        </p:spPr>
      </p:sp>
      <p:sp>
        <p:nvSpPr>
          <p:cNvPr id="10" name="Text 8"/>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11" name="Text 9"/>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SECTION 3  ·  LONG-TERM WELLNESS</a:t>
            </a:r>
            <a:endParaRPr lang="en-US" sz="850" dirty="0"/>
          </a:p>
        </p:txBody>
      </p:sp>
      <p:sp>
        <p:nvSpPr>
          <p:cNvPr id="12" name="Text 10"/>
          <p:cNvSpPr/>
          <p:nvPr/>
        </p:nvSpPr>
        <p:spPr>
          <a:xfrm>
            <a:off x="8778240" y="4892040"/>
            <a:ext cx="274320" cy="251460"/>
          </a:xfrm>
          <a:prstGeom prst="rect">
            <a:avLst/>
          </a:prstGeom>
          <a:noFill/>
          <a:ln/>
        </p:spPr>
        <p:txBody>
          <a:bodyPr wrap="square" lIns="0" tIns="0" rIns="0" bIns="0" rtlCol="0" anchor="ctr"/>
          <a:lstStyle/>
          <a:p>
            <a:pPr algn="r" indent="0" marL="0">
              <a:buNone/>
            </a:pP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If Recovery Is About Finding Your Life Again?</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LONG-TERM WELLNESS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16</a:t>
            </a:r>
            <a:endParaRPr lang="en-US" sz="850" dirty="0"/>
          </a:p>
        </p:txBody>
      </p:sp>
      <p:sp>
        <p:nvSpPr>
          <p:cNvPr id="9" name="Text 7"/>
          <p:cNvSpPr/>
          <p:nvPr/>
        </p:nvSpPr>
        <p:spPr>
          <a:xfrm>
            <a:off x="411480" y="804672"/>
            <a:ext cx="8321040" cy="347472"/>
          </a:xfrm>
          <a:prstGeom prst="rect">
            <a:avLst/>
          </a:prstGeom>
          <a:noFill/>
          <a:ln/>
        </p:spPr>
        <p:txBody>
          <a:bodyPr wrap="square" lIns="0" tIns="0" rIns="0" bIns="0" rtlCol="0" anchor="ctr"/>
          <a:lstStyle/>
          <a:p>
            <a:pPr indent="0" marL="0">
              <a:buNone/>
            </a:pPr>
            <a:r>
              <a:rPr lang="en-US" sz="1500" b="1" dirty="0">
                <a:solidFill>
                  <a:srgbClr val="4A1C1C"/>
                </a:solidFill>
                <a:latin typeface="Cambria" pitchFamily="34" charset="0"/>
                <a:ea typeface="Cambria" pitchFamily="34" charset="-122"/>
                <a:cs typeface="Cambria" pitchFamily="34" charset="-120"/>
              </a:rPr>
              <a:t>Robert GoVan  ·  Vietnam Veteran  ·  Central Virginia VA</a:t>
            </a:r>
            <a:endParaRPr lang="en-US" sz="1500" dirty="0"/>
          </a:p>
        </p:txBody>
      </p:sp>
      <p:sp>
        <p:nvSpPr>
          <p:cNvPr id="10" name="Shape 8"/>
          <p:cNvSpPr/>
          <p:nvPr/>
        </p:nvSpPr>
        <p:spPr>
          <a:xfrm>
            <a:off x="411480" y="1234440"/>
            <a:ext cx="8321040" cy="658368"/>
          </a:xfrm>
          <a:prstGeom prst="roundRect">
            <a:avLst>
              <a:gd name="adj" fmla="val 12500"/>
            </a:avLst>
          </a:prstGeom>
          <a:solidFill>
            <a:srgbClr val="4A1C1C"/>
          </a:solidFill>
          <a:ln w="12700">
            <a:solidFill>
              <a:srgbClr val="4A1C1C"/>
            </a:solidFill>
            <a:prstDash val="solid"/>
          </a:ln>
        </p:spPr>
      </p:sp>
      <p:sp>
        <p:nvSpPr>
          <p:cNvPr id="11" name="Text 9"/>
          <p:cNvSpPr/>
          <p:nvPr/>
        </p:nvSpPr>
        <p:spPr>
          <a:xfrm>
            <a:off x="594360" y="1234440"/>
            <a:ext cx="7955280" cy="658368"/>
          </a:xfrm>
          <a:prstGeom prst="rect">
            <a:avLst/>
          </a:prstGeom>
          <a:noFill/>
          <a:ln/>
        </p:spPr>
        <p:txBody>
          <a:bodyPr wrap="square" lIns="0" tIns="0" rIns="0" bIns="0" rtlCol="0" anchor="ctr"/>
          <a:lstStyle/>
          <a:p>
            <a:pPr algn="ctr" indent="0" marL="0">
              <a:buNone/>
            </a:pPr>
            <a:r>
              <a:rPr lang="en-US" sz="1800" i="1" dirty="0">
                <a:solidFill>
                  <a:srgbClr val="FAF3E8"/>
                </a:solidFill>
                <a:latin typeface="Cambria" pitchFamily="34" charset="0"/>
                <a:ea typeface="Cambria" pitchFamily="34" charset="-122"/>
                <a:cs typeface="Cambria" pitchFamily="34" charset="-120"/>
              </a:rPr>
              <a:t>"Robert described himself as a loner."</a:t>
            </a:r>
            <a:endParaRPr lang="en-US" sz="1800" dirty="0"/>
          </a:p>
        </p:txBody>
      </p:sp>
      <p:sp>
        <p:nvSpPr>
          <p:cNvPr id="12" name="Shape 10"/>
          <p:cNvSpPr/>
          <p:nvPr/>
        </p:nvSpPr>
        <p:spPr>
          <a:xfrm>
            <a:off x="411480" y="1993392"/>
            <a:ext cx="4023360" cy="2514600"/>
          </a:xfrm>
          <a:prstGeom prst="roundRect">
            <a:avLst>
              <a:gd name="adj" fmla="val 3636"/>
            </a:avLst>
          </a:prstGeom>
          <a:solidFill>
            <a:srgbClr val="F2E6D4"/>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3" name="Text 11"/>
          <p:cNvSpPr/>
          <p:nvPr/>
        </p:nvSpPr>
        <p:spPr>
          <a:xfrm>
            <a:off x="594360" y="2084832"/>
            <a:ext cx="3657600" cy="548640"/>
          </a:xfrm>
          <a:prstGeom prst="rect">
            <a:avLst/>
          </a:prstGeom>
          <a:noFill/>
          <a:ln/>
        </p:spPr>
        <p:txBody>
          <a:bodyPr wrap="square" lIns="0" tIns="0" rIns="0" bIns="0" rtlCol="0" anchor="ctr"/>
          <a:lstStyle/>
          <a:p>
            <a:pPr indent="0" marL="0">
              <a:buNone/>
            </a:pPr>
            <a:r>
              <a:rPr lang="en-US" sz="1200" dirty="0">
                <a:solidFill>
                  <a:srgbClr val="5C3A1E"/>
                </a:solidFill>
                <a:latin typeface="Calibri" pitchFamily="34" charset="0"/>
                <a:ea typeface="Calibri" pitchFamily="34" charset="-122"/>
                <a:cs typeface="Calibri" pitchFamily="34" charset="-120"/>
              </a:rPr>
              <a:t>Through VA Whole Health, a conversation about his goals opened a door:</a:t>
            </a:r>
            <a:endParaRPr lang="en-US" sz="1200" dirty="0"/>
          </a:p>
        </p:txBody>
      </p:sp>
      <p:sp>
        <p:nvSpPr>
          <p:cNvPr id="14" name="Text 12"/>
          <p:cNvSpPr/>
          <p:nvPr/>
        </p:nvSpPr>
        <p:spPr>
          <a:xfrm>
            <a:off x="594360" y="2697480"/>
            <a:ext cx="3657600" cy="749808"/>
          </a:xfrm>
          <a:prstGeom prst="rect">
            <a:avLst/>
          </a:prstGeom>
          <a:noFill/>
          <a:ln/>
        </p:spPr>
        <p:txBody>
          <a:bodyPr wrap="square" lIns="0" tIns="0" rIns="0" bIns="0" rtlCol="0" anchor="ctr"/>
          <a:lstStyle/>
          <a:p>
            <a:pPr algn="ctr" indent="0" marL="0">
              <a:buNone/>
            </a:pPr>
            <a:r>
              <a:rPr lang="en-US" sz="5200" b="1" dirty="0">
                <a:solidFill>
                  <a:srgbClr val="4A1C1C"/>
                </a:solidFill>
                <a:latin typeface="Cambria" pitchFamily="34" charset="0"/>
                <a:ea typeface="Cambria" pitchFamily="34" charset="-122"/>
                <a:cs typeface="Cambria" pitchFamily="34" charset="-120"/>
              </a:rPr>
              <a:t>ART.</a:t>
            </a:r>
            <a:endParaRPr lang="en-US" sz="5200" dirty="0"/>
          </a:p>
        </p:txBody>
      </p:sp>
      <p:sp>
        <p:nvSpPr>
          <p:cNvPr id="15" name="Text 13"/>
          <p:cNvSpPr/>
          <p:nvPr/>
        </p:nvSpPr>
        <p:spPr>
          <a:xfrm>
            <a:off x="594360" y="3456432"/>
            <a:ext cx="3657600" cy="960120"/>
          </a:xfrm>
          <a:prstGeom prst="rect">
            <a:avLst/>
          </a:prstGeom>
          <a:noFill/>
          <a:ln/>
        </p:spPr>
        <p:txBody>
          <a:bodyPr wrap="square" lIns="0" tIns="0" rIns="0" bIns="0" rtlCol="0" anchor="ctr"/>
          <a:lstStyle/>
          <a:p>
            <a:pPr indent="0" marL="0">
              <a:buNone/>
            </a:pPr>
            <a:r>
              <a:rPr lang="en-US" sz="1200" i="1" dirty="0">
                <a:solidFill>
                  <a:srgbClr val="5C3A1E"/>
                </a:solidFill>
                <a:latin typeface="Cambria" pitchFamily="34" charset="0"/>
                <a:ea typeface="Cambria" pitchFamily="34" charset="-122"/>
                <a:cs typeface="Cambria" pitchFamily="34" charset="-120"/>
              </a:rPr>
              <a:t>Not because art was prescribed as treatment.</a:t>
            </a:r>
            <a:endParaRPr lang="en-US" sz="1200" dirty="0"/>
          </a:p>
          <a:p>
            <a:pPr indent="0" marL="0">
              <a:buNone/>
            </a:pPr>
            <a:r>
              <a:rPr lang="en-US" sz="1200" i="1" dirty="0">
                <a:solidFill>
                  <a:srgbClr val="5C3A1E"/>
                </a:solidFill>
                <a:latin typeface="Cambria" pitchFamily="34" charset="0"/>
                <a:ea typeface="Cambria" pitchFamily="34" charset="-122"/>
                <a:cs typeface="Cambria" pitchFamily="34" charset="-120"/>
              </a:rPr>
              <a:t>Because the conversation started with:</a:t>
            </a:r>
            <a:endParaRPr lang="en-US" sz="1200" dirty="0"/>
          </a:p>
          <a:p>
            <a:pPr indent="0" marL="0">
              <a:buNone/>
            </a:pPr>
            <a:r>
              <a:rPr lang="en-US" sz="1200" i="1" dirty="0">
                <a:solidFill>
                  <a:srgbClr val="5C3A1E"/>
                </a:solidFill>
                <a:latin typeface="Cambria" pitchFamily="34" charset="0"/>
                <a:ea typeface="Cambria" pitchFamily="34" charset="-122"/>
                <a:cs typeface="Cambria" pitchFamily="34" charset="-120"/>
              </a:rPr>
              <a:t>"What matters to you?"</a:t>
            </a:r>
            <a:endParaRPr lang="en-US" sz="1200" dirty="0"/>
          </a:p>
        </p:txBody>
      </p:sp>
      <p:sp>
        <p:nvSpPr>
          <p:cNvPr id="16" name="Text 14"/>
          <p:cNvSpPr/>
          <p:nvPr/>
        </p:nvSpPr>
        <p:spPr>
          <a:xfrm>
            <a:off x="4645152" y="1993392"/>
            <a:ext cx="3858768" cy="320040"/>
          </a:xfrm>
          <a:prstGeom prst="rect">
            <a:avLst/>
          </a:prstGeom>
          <a:noFill/>
          <a:ln/>
        </p:spPr>
        <p:txBody>
          <a:bodyPr wrap="square" lIns="0" tIns="0" rIns="0" bIns="0" rtlCol="0" anchor="ctr"/>
          <a:lstStyle/>
          <a:p>
            <a:pPr indent="0" marL="0">
              <a:buNone/>
            </a:pPr>
            <a:r>
              <a:rPr lang="en-US" sz="1200" b="1" dirty="0">
                <a:solidFill>
                  <a:srgbClr val="4A1C1C"/>
                </a:solidFill>
                <a:latin typeface="Cambria" pitchFamily="34" charset="0"/>
                <a:ea typeface="Cambria" pitchFamily="34" charset="-122"/>
                <a:cs typeface="Cambria" pitchFamily="34" charset="-120"/>
              </a:rPr>
              <a:t>He reconnected with:</a:t>
            </a:r>
            <a:endParaRPr lang="en-US" sz="1200" dirty="0"/>
          </a:p>
        </p:txBody>
      </p:sp>
      <p:sp>
        <p:nvSpPr>
          <p:cNvPr id="17" name="Shape 15"/>
          <p:cNvSpPr/>
          <p:nvPr/>
        </p:nvSpPr>
        <p:spPr>
          <a:xfrm>
            <a:off x="4645152" y="2395728"/>
            <a:ext cx="3858768" cy="365760"/>
          </a:xfrm>
          <a:prstGeom prst="roundRect">
            <a:avLst>
              <a:gd name="adj" fmla="val 17500"/>
            </a:avLst>
          </a:prstGeom>
          <a:solidFill>
            <a:srgbClr val="4A1C1C"/>
          </a:solidFill>
          <a:ln w="12700">
            <a:solidFill>
              <a:srgbClr val="C8922A"/>
            </a:solidFill>
            <a:prstDash val="solid"/>
          </a:ln>
        </p:spPr>
      </p:sp>
      <p:sp>
        <p:nvSpPr>
          <p:cNvPr id="18" name="Text 16"/>
          <p:cNvSpPr/>
          <p:nvPr/>
        </p:nvSpPr>
        <p:spPr>
          <a:xfrm>
            <a:off x="4645152" y="2395728"/>
            <a:ext cx="3858768" cy="36576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Creativity</a:t>
            </a:r>
            <a:endParaRPr lang="en-US" sz="1300" dirty="0"/>
          </a:p>
        </p:txBody>
      </p:sp>
      <p:sp>
        <p:nvSpPr>
          <p:cNvPr id="19" name="Shape 17"/>
          <p:cNvSpPr/>
          <p:nvPr/>
        </p:nvSpPr>
        <p:spPr>
          <a:xfrm>
            <a:off x="4645152" y="2852928"/>
            <a:ext cx="3858768" cy="365760"/>
          </a:xfrm>
          <a:prstGeom prst="roundRect">
            <a:avLst>
              <a:gd name="adj" fmla="val 17500"/>
            </a:avLst>
          </a:prstGeom>
          <a:solidFill>
            <a:srgbClr val="7B3030"/>
          </a:solidFill>
          <a:ln w="12700">
            <a:solidFill>
              <a:srgbClr val="C8922A"/>
            </a:solidFill>
            <a:prstDash val="solid"/>
          </a:ln>
        </p:spPr>
      </p:sp>
      <p:sp>
        <p:nvSpPr>
          <p:cNvPr id="20" name="Text 18"/>
          <p:cNvSpPr/>
          <p:nvPr/>
        </p:nvSpPr>
        <p:spPr>
          <a:xfrm>
            <a:off x="4645152" y="2852928"/>
            <a:ext cx="3858768" cy="36576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Self-expression</a:t>
            </a:r>
            <a:endParaRPr lang="en-US" sz="1300" dirty="0"/>
          </a:p>
        </p:txBody>
      </p:sp>
      <p:sp>
        <p:nvSpPr>
          <p:cNvPr id="21" name="Shape 19"/>
          <p:cNvSpPr/>
          <p:nvPr/>
        </p:nvSpPr>
        <p:spPr>
          <a:xfrm>
            <a:off x="4645152" y="3310128"/>
            <a:ext cx="3858768" cy="365760"/>
          </a:xfrm>
          <a:prstGeom prst="roundRect">
            <a:avLst>
              <a:gd name="adj" fmla="val 17500"/>
            </a:avLst>
          </a:prstGeom>
          <a:solidFill>
            <a:srgbClr val="4A1C1C"/>
          </a:solidFill>
          <a:ln w="12700">
            <a:solidFill>
              <a:srgbClr val="C8922A"/>
            </a:solidFill>
            <a:prstDash val="solid"/>
          </a:ln>
        </p:spPr>
      </p:sp>
      <p:sp>
        <p:nvSpPr>
          <p:cNvPr id="22" name="Text 20"/>
          <p:cNvSpPr/>
          <p:nvPr/>
        </p:nvSpPr>
        <p:spPr>
          <a:xfrm>
            <a:off x="4645152" y="3310128"/>
            <a:ext cx="3858768" cy="36576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Community</a:t>
            </a:r>
            <a:endParaRPr lang="en-US" sz="1300" dirty="0"/>
          </a:p>
        </p:txBody>
      </p:sp>
      <p:sp>
        <p:nvSpPr>
          <p:cNvPr id="23" name="Shape 21"/>
          <p:cNvSpPr/>
          <p:nvPr/>
        </p:nvSpPr>
        <p:spPr>
          <a:xfrm>
            <a:off x="4645152" y="3767328"/>
            <a:ext cx="3858768" cy="365760"/>
          </a:xfrm>
          <a:prstGeom prst="roundRect">
            <a:avLst>
              <a:gd name="adj" fmla="val 17500"/>
            </a:avLst>
          </a:prstGeom>
          <a:solidFill>
            <a:srgbClr val="7B3030"/>
          </a:solidFill>
          <a:ln w="12700">
            <a:solidFill>
              <a:srgbClr val="C8922A"/>
            </a:solidFill>
            <a:prstDash val="solid"/>
          </a:ln>
        </p:spPr>
      </p:sp>
      <p:sp>
        <p:nvSpPr>
          <p:cNvPr id="24" name="Text 22"/>
          <p:cNvSpPr/>
          <p:nvPr/>
        </p:nvSpPr>
        <p:spPr>
          <a:xfrm>
            <a:off x="4645152" y="3767328"/>
            <a:ext cx="3858768" cy="36576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Purpose</a:t>
            </a:r>
            <a:endParaRPr lang="en-US" sz="1300" dirty="0"/>
          </a:p>
        </p:txBody>
      </p:sp>
      <p:sp>
        <p:nvSpPr>
          <p:cNvPr id="25" name="Shape 23"/>
          <p:cNvSpPr/>
          <p:nvPr/>
        </p:nvSpPr>
        <p:spPr>
          <a:xfrm>
            <a:off x="4645152" y="4224528"/>
            <a:ext cx="3858768" cy="365760"/>
          </a:xfrm>
          <a:prstGeom prst="roundRect">
            <a:avLst>
              <a:gd name="adj" fmla="val 17500"/>
            </a:avLst>
          </a:prstGeom>
          <a:solidFill>
            <a:srgbClr val="4A1C1C"/>
          </a:solidFill>
          <a:ln w="12700">
            <a:solidFill>
              <a:srgbClr val="C8922A"/>
            </a:solidFill>
            <a:prstDash val="solid"/>
          </a:ln>
        </p:spPr>
      </p:sp>
      <p:sp>
        <p:nvSpPr>
          <p:cNvPr id="26" name="Text 24"/>
          <p:cNvSpPr/>
          <p:nvPr/>
        </p:nvSpPr>
        <p:spPr>
          <a:xfrm>
            <a:off x="4645152" y="4224528"/>
            <a:ext cx="3858768" cy="365760"/>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Relationships</a:t>
            </a:r>
            <a:endParaRPr lang="en-US" sz="1300" dirty="0"/>
          </a:p>
        </p:txBody>
      </p:sp>
      <p:sp>
        <p:nvSpPr>
          <p:cNvPr id="27" name="Shape 25"/>
          <p:cNvSpPr/>
          <p:nvPr/>
        </p:nvSpPr>
        <p:spPr>
          <a:xfrm>
            <a:off x="4645152" y="4645152"/>
            <a:ext cx="3858768" cy="530352"/>
          </a:xfrm>
          <a:prstGeom prst="roundRect">
            <a:avLst>
              <a:gd name="adj" fmla="val 13793"/>
            </a:avLst>
          </a:prstGeom>
          <a:solidFill>
            <a:srgbClr val="FDF3DC"/>
          </a:solidFill>
          <a:ln w="12700">
            <a:solidFill>
              <a:srgbClr val="C8922A"/>
            </a:solidFill>
            <a:prstDash val="solid"/>
          </a:ln>
        </p:spPr>
      </p:sp>
      <p:sp>
        <p:nvSpPr>
          <p:cNvPr id="28" name="Text 26"/>
          <p:cNvSpPr/>
          <p:nvPr/>
        </p:nvSpPr>
        <p:spPr>
          <a:xfrm>
            <a:off x="4645152" y="4645152"/>
            <a:ext cx="3858768" cy="530352"/>
          </a:xfrm>
          <a:prstGeom prst="rect">
            <a:avLst/>
          </a:prstGeom>
          <a:noFill/>
          <a:ln/>
        </p:spPr>
        <p:txBody>
          <a:bodyPr wrap="square" lIns="0" tIns="0" rIns="0" bIns="0" rtlCol="0" anchor="ctr"/>
          <a:lstStyle/>
          <a:p>
            <a:pPr algn="ctr" indent="0" marL="0">
              <a:buNone/>
            </a:pPr>
            <a:r>
              <a:rPr lang="en-US" sz="1400" b="1" i="1" dirty="0">
                <a:solidFill>
                  <a:srgbClr val="4A1C1C"/>
                </a:solidFill>
                <a:latin typeface="Cambria" pitchFamily="34" charset="0"/>
                <a:ea typeface="Cambria" pitchFamily="34" charset="-122"/>
                <a:cs typeface="Cambria" pitchFamily="34" charset="-120"/>
              </a:rPr>
              <a:t>One question changed everything.</a:t>
            </a:r>
            <a:endParaRPr lang="en-US" sz="1400" dirty="0"/>
          </a:p>
        </p:txBody>
      </p:sp>
      <p:sp>
        <p:nvSpPr>
          <p:cNvPr id="29" name="Text 27"/>
          <p:cNvSpPr/>
          <p:nvPr/>
        </p:nvSpPr>
        <p:spPr>
          <a:xfrm>
            <a:off x="411480" y="4800600"/>
            <a:ext cx="4023360" cy="182880"/>
          </a:xfrm>
          <a:prstGeom prst="rect">
            <a:avLst/>
          </a:prstGeom>
          <a:noFill/>
          <a:ln/>
        </p:spPr>
        <p:txBody>
          <a:bodyPr wrap="square" lIns="0" tIns="0" rIns="0" bIns="0" rtlCol="0" anchor="ctr"/>
          <a:lstStyle/>
          <a:p>
            <a:pPr indent="0" marL="0">
              <a:buNone/>
            </a:pPr>
            <a:r>
              <a:rPr lang="en-US" sz="800" i="1" dirty="0">
                <a:solidFill>
                  <a:srgbClr val="8B5E3C"/>
                </a:solidFill>
                <a:latin typeface="Calibri" pitchFamily="34" charset="0"/>
                <a:ea typeface="Calibri" pitchFamily="34" charset="-122"/>
                <a:cs typeface="Calibri" pitchFamily="34" charset="-120"/>
              </a:rPr>
              <a:t>Source: VA Richmond — Rediscovering Purpose Through Art, 2025</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Did They Do Differently? — They Started With the Person, Not the Diagnosis.</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LONG-TERM WELLNESS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17</a:t>
            </a:r>
            <a:endParaRPr lang="en-US" sz="850" dirty="0"/>
          </a:p>
        </p:txBody>
      </p:sp>
      <p:sp>
        <p:nvSpPr>
          <p:cNvPr id="9" name="Shape 7"/>
          <p:cNvSpPr/>
          <p:nvPr/>
        </p:nvSpPr>
        <p:spPr>
          <a:xfrm>
            <a:off x="411480" y="804672"/>
            <a:ext cx="3977640" cy="3977640"/>
          </a:xfrm>
          <a:prstGeom prst="roundRect">
            <a:avLst>
              <a:gd name="adj" fmla="val 229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0" name="Shape 8"/>
          <p:cNvSpPr/>
          <p:nvPr/>
        </p:nvSpPr>
        <p:spPr>
          <a:xfrm>
            <a:off x="411480" y="804672"/>
            <a:ext cx="3977640" cy="475488"/>
          </a:xfrm>
          <a:prstGeom prst="roundRect">
            <a:avLst>
              <a:gd name="adj" fmla="val 19231"/>
            </a:avLst>
          </a:prstGeom>
          <a:solidFill>
            <a:srgbClr val="7B3030"/>
          </a:solidFill>
          <a:ln w="12700">
            <a:solidFill>
              <a:srgbClr val="7B3030"/>
            </a:solidFill>
            <a:prstDash val="solid"/>
          </a:ln>
        </p:spPr>
      </p:sp>
      <p:sp>
        <p:nvSpPr>
          <p:cNvPr id="11" name="Shape 9"/>
          <p:cNvSpPr/>
          <p:nvPr/>
        </p:nvSpPr>
        <p:spPr>
          <a:xfrm>
            <a:off x="411480" y="1024128"/>
            <a:ext cx="3977640" cy="256032"/>
          </a:xfrm>
          <a:prstGeom prst="rect">
            <a:avLst/>
          </a:prstGeom>
          <a:solidFill>
            <a:srgbClr val="7B3030"/>
          </a:solidFill>
          <a:ln w="12700">
            <a:solidFill>
              <a:srgbClr val="7B3030"/>
            </a:solidFill>
            <a:prstDash val="solid"/>
          </a:ln>
        </p:spPr>
      </p:sp>
      <p:sp>
        <p:nvSpPr>
          <p:cNvPr id="12" name="Text 10"/>
          <p:cNvSpPr/>
          <p:nvPr/>
        </p:nvSpPr>
        <p:spPr>
          <a:xfrm>
            <a:off x="411480" y="804672"/>
            <a:ext cx="3977640" cy="475488"/>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Traditional Healthcare</a:t>
            </a:r>
            <a:endParaRPr lang="en-US" sz="1400" dirty="0"/>
          </a:p>
        </p:txBody>
      </p:sp>
      <p:sp>
        <p:nvSpPr>
          <p:cNvPr id="13" name="Text 11"/>
          <p:cNvSpPr/>
          <p:nvPr/>
        </p:nvSpPr>
        <p:spPr>
          <a:xfrm>
            <a:off x="594360" y="1389888"/>
            <a:ext cx="3611880" cy="347472"/>
          </a:xfrm>
          <a:prstGeom prst="rect">
            <a:avLst/>
          </a:prstGeom>
          <a:noFill/>
          <a:ln/>
        </p:spPr>
        <p:txBody>
          <a:bodyPr wrap="square" lIns="0" tIns="0" rIns="0" bIns="0" rtlCol="0" anchor="ctr"/>
          <a:lstStyle/>
          <a:p>
            <a:pPr indent="0" marL="0">
              <a:buNone/>
            </a:pPr>
            <a:r>
              <a:rPr lang="en-US" sz="1300" b="1" dirty="0">
                <a:solidFill>
                  <a:srgbClr val="2C1A0E"/>
                </a:solidFill>
                <a:latin typeface="Calibri" pitchFamily="34" charset="0"/>
                <a:ea typeface="Calibri" pitchFamily="34" charset="-122"/>
                <a:cs typeface="Calibri" pitchFamily="34" charset="-120"/>
              </a:rPr>
              <a:t>Treatment asks:</a:t>
            </a:r>
            <a:endParaRPr lang="en-US" sz="1300" dirty="0"/>
          </a:p>
        </p:txBody>
      </p:sp>
      <p:sp>
        <p:nvSpPr>
          <p:cNvPr id="14" name="Text 12"/>
          <p:cNvSpPr/>
          <p:nvPr/>
        </p:nvSpPr>
        <p:spPr>
          <a:xfrm>
            <a:off x="594360" y="1755648"/>
            <a:ext cx="3611880" cy="548640"/>
          </a:xfrm>
          <a:prstGeom prst="rect">
            <a:avLst/>
          </a:prstGeom>
          <a:noFill/>
          <a:ln/>
        </p:spPr>
        <p:txBody>
          <a:bodyPr wrap="square" lIns="0" tIns="0" rIns="0" bIns="0" rtlCol="0" anchor="ctr"/>
          <a:lstStyle/>
          <a:p>
            <a:pPr indent="0" marL="0">
              <a:buNone/>
            </a:pPr>
            <a:r>
              <a:rPr lang="en-US" sz="1400" i="1" dirty="0">
                <a:solidFill>
                  <a:srgbClr val="7B3030"/>
                </a:solidFill>
                <a:latin typeface="Cambria" pitchFamily="34" charset="0"/>
                <a:ea typeface="Cambria" pitchFamily="34" charset="-122"/>
                <a:cs typeface="Cambria" pitchFamily="34" charset="-120"/>
              </a:rPr>
              <a:t>"What symptoms are you experiencing?"</a:t>
            </a:r>
            <a:endParaRPr lang="en-US" sz="1400" dirty="0"/>
          </a:p>
        </p:txBody>
      </p:sp>
      <p:sp>
        <p:nvSpPr>
          <p:cNvPr id="15" name="Shape 13"/>
          <p:cNvSpPr/>
          <p:nvPr/>
        </p:nvSpPr>
        <p:spPr>
          <a:xfrm>
            <a:off x="594360" y="2423160"/>
            <a:ext cx="3611880" cy="384048"/>
          </a:xfrm>
          <a:prstGeom prst="roundRect">
            <a:avLst>
              <a:gd name="adj" fmla="val 14286"/>
            </a:avLst>
          </a:prstGeom>
          <a:solidFill>
            <a:srgbClr val="F2E6D4"/>
          </a:solidFill>
          <a:ln w="12700">
            <a:solidFill>
              <a:srgbClr val="D4B896"/>
            </a:solidFill>
            <a:prstDash val="solid"/>
          </a:ln>
        </p:spPr>
      </p:sp>
      <p:sp>
        <p:nvSpPr>
          <p:cNvPr id="16" name="Text 14"/>
          <p:cNvSpPr/>
          <p:nvPr/>
        </p:nvSpPr>
        <p:spPr>
          <a:xfrm>
            <a:off x="749808" y="2423160"/>
            <a:ext cx="3401568" cy="384048"/>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  Problem</a:t>
            </a:r>
            <a:endParaRPr lang="en-US" sz="1250" dirty="0"/>
          </a:p>
        </p:txBody>
      </p:sp>
      <p:sp>
        <p:nvSpPr>
          <p:cNvPr id="17" name="Shape 15"/>
          <p:cNvSpPr/>
          <p:nvPr/>
        </p:nvSpPr>
        <p:spPr>
          <a:xfrm>
            <a:off x="594360" y="2898648"/>
            <a:ext cx="3611880" cy="384048"/>
          </a:xfrm>
          <a:prstGeom prst="roundRect">
            <a:avLst>
              <a:gd name="adj" fmla="val 14286"/>
            </a:avLst>
          </a:prstGeom>
          <a:solidFill>
            <a:srgbClr val="F2E6D4"/>
          </a:solidFill>
          <a:ln w="12700">
            <a:solidFill>
              <a:srgbClr val="D4B896"/>
            </a:solidFill>
            <a:prstDash val="solid"/>
          </a:ln>
        </p:spPr>
      </p:sp>
      <p:sp>
        <p:nvSpPr>
          <p:cNvPr id="18" name="Text 16"/>
          <p:cNvSpPr/>
          <p:nvPr/>
        </p:nvSpPr>
        <p:spPr>
          <a:xfrm>
            <a:off x="749808" y="2898648"/>
            <a:ext cx="3401568" cy="384048"/>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  Diagnosis</a:t>
            </a:r>
            <a:endParaRPr lang="en-US" sz="1250" dirty="0"/>
          </a:p>
        </p:txBody>
      </p:sp>
      <p:sp>
        <p:nvSpPr>
          <p:cNvPr id="19" name="Shape 17"/>
          <p:cNvSpPr/>
          <p:nvPr/>
        </p:nvSpPr>
        <p:spPr>
          <a:xfrm>
            <a:off x="594360" y="3374136"/>
            <a:ext cx="3611880" cy="384048"/>
          </a:xfrm>
          <a:prstGeom prst="roundRect">
            <a:avLst>
              <a:gd name="adj" fmla="val 14286"/>
            </a:avLst>
          </a:prstGeom>
          <a:solidFill>
            <a:srgbClr val="F2E6D4"/>
          </a:solidFill>
          <a:ln w="12700">
            <a:solidFill>
              <a:srgbClr val="D4B896"/>
            </a:solidFill>
            <a:prstDash val="solid"/>
          </a:ln>
        </p:spPr>
      </p:sp>
      <p:sp>
        <p:nvSpPr>
          <p:cNvPr id="20" name="Text 18"/>
          <p:cNvSpPr/>
          <p:nvPr/>
        </p:nvSpPr>
        <p:spPr>
          <a:xfrm>
            <a:off x="749808" y="3374136"/>
            <a:ext cx="3401568" cy="384048"/>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  Treatment</a:t>
            </a:r>
            <a:endParaRPr lang="en-US" sz="1250" dirty="0"/>
          </a:p>
        </p:txBody>
      </p:sp>
      <p:sp>
        <p:nvSpPr>
          <p:cNvPr id="21" name="Shape 19"/>
          <p:cNvSpPr/>
          <p:nvPr/>
        </p:nvSpPr>
        <p:spPr>
          <a:xfrm>
            <a:off x="594360" y="3849624"/>
            <a:ext cx="3611880" cy="384048"/>
          </a:xfrm>
          <a:prstGeom prst="roundRect">
            <a:avLst>
              <a:gd name="adj" fmla="val 14286"/>
            </a:avLst>
          </a:prstGeom>
          <a:solidFill>
            <a:srgbClr val="F2E6D4"/>
          </a:solidFill>
          <a:ln w="12700">
            <a:solidFill>
              <a:srgbClr val="D4B896"/>
            </a:solidFill>
            <a:prstDash val="solid"/>
          </a:ln>
        </p:spPr>
      </p:sp>
      <p:sp>
        <p:nvSpPr>
          <p:cNvPr id="22" name="Text 20"/>
          <p:cNvSpPr/>
          <p:nvPr/>
        </p:nvSpPr>
        <p:spPr>
          <a:xfrm>
            <a:off x="749808" y="3849624"/>
            <a:ext cx="3401568" cy="384048"/>
          </a:xfrm>
          <a:prstGeom prst="rect">
            <a:avLst/>
          </a:prstGeom>
          <a:noFill/>
          <a:ln/>
        </p:spPr>
        <p:txBody>
          <a:bodyPr wrap="square" lIns="0" tIns="0" rIns="0" bIns="0" rtlCol="0" anchor="ctr"/>
          <a:lstStyle/>
          <a:p>
            <a:pPr indent="0" marL="0">
              <a:buNone/>
            </a:pPr>
            <a:r>
              <a:rPr lang="en-US" sz="1250" dirty="0">
                <a:solidFill>
                  <a:srgbClr val="2C1A0E"/>
                </a:solidFill>
                <a:latin typeface="Calibri" pitchFamily="34" charset="0"/>
                <a:ea typeface="Calibri" pitchFamily="34" charset="-122"/>
                <a:cs typeface="Calibri" pitchFamily="34" charset="-120"/>
              </a:rPr>
              <a:t>→  Follow-up</a:t>
            </a:r>
            <a:endParaRPr lang="en-US" sz="1250" dirty="0"/>
          </a:p>
        </p:txBody>
      </p:sp>
      <p:sp>
        <p:nvSpPr>
          <p:cNvPr id="23" name="Shape 21"/>
          <p:cNvSpPr/>
          <p:nvPr/>
        </p:nvSpPr>
        <p:spPr>
          <a:xfrm>
            <a:off x="4754880" y="804672"/>
            <a:ext cx="3977640" cy="3977640"/>
          </a:xfrm>
          <a:prstGeom prst="roundRect">
            <a:avLst>
              <a:gd name="adj" fmla="val 229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4" name="Shape 22"/>
          <p:cNvSpPr/>
          <p:nvPr/>
        </p:nvSpPr>
        <p:spPr>
          <a:xfrm>
            <a:off x="4754880" y="804672"/>
            <a:ext cx="3977640" cy="475488"/>
          </a:xfrm>
          <a:prstGeom prst="roundRect">
            <a:avLst>
              <a:gd name="adj" fmla="val 19231"/>
            </a:avLst>
          </a:prstGeom>
          <a:solidFill>
            <a:srgbClr val="4A1C1C"/>
          </a:solidFill>
          <a:ln w="12700">
            <a:solidFill>
              <a:srgbClr val="4A1C1C"/>
            </a:solidFill>
            <a:prstDash val="solid"/>
          </a:ln>
        </p:spPr>
      </p:sp>
      <p:sp>
        <p:nvSpPr>
          <p:cNvPr id="25" name="Shape 23"/>
          <p:cNvSpPr/>
          <p:nvPr/>
        </p:nvSpPr>
        <p:spPr>
          <a:xfrm>
            <a:off x="4754880" y="1024128"/>
            <a:ext cx="3977640" cy="256032"/>
          </a:xfrm>
          <a:prstGeom prst="rect">
            <a:avLst/>
          </a:prstGeom>
          <a:solidFill>
            <a:srgbClr val="4A1C1C"/>
          </a:solidFill>
          <a:ln w="12700">
            <a:solidFill>
              <a:srgbClr val="4A1C1C"/>
            </a:solidFill>
            <a:prstDash val="solid"/>
          </a:ln>
        </p:spPr>
      </p:sp>
      <p:sp>
        <p:nvSpPr>
          <p:cNvPr id="26" name="Text 24"/>
          <p:cNvSpPr/>
          <p:nvPr/>
        </p:nvSpPr>
        <p:spPr>
          <a:xfrm>
            <a:off x="4754880" y="804672"/>
            <a:ext cx="3977640" cy="475488"/>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VA Whole Health</a:t>
            </a:r>
            <a:endParaRPr lang="en-US" sz="1400" dirty="0"/>
          </a:p>
        </p:txBody>
      </p:sp>
      <p:sp>
        <p:nvSpPr>
          <p:cNvPr id="27" name="Text 25"/>
          <p:cNvSpPr/>
          <p:nvPr/>
        </p:nvSpPr>
        <p:spPr>
          <a:xfrm>
            <a:off x="4937760" y="1389888"/>
            <a:ext cx="3611880" cy="347472"/>
          </a:xfrm>
          <a:prstGeom prst="rect">
            <a:avLst/>
          </a:prstGeom>
          <a:noFill/>
          <a:ln/>
        </p:spPr>
        <p:txBody>
          <a:bodyPr wrap="square" lIns="0" tIns="0" rIns="0" bIns="0" rtlCol="0" anchor="ctr"/>
          <a:lstStyle/>
          <a:p>
            <a:pPr indent="0" marL="0">
              <a:buNone/>
            </a:pPr>
            <a:r>
              <a:rPr lang="en-US" sz="1300" b="1" dirty="0">
                <a:solidFill>
                  <a:srgbClr val="2C1A0E"/>
                </a:solidFill>
                <a:latin typeface="Calibri" pitchFamily="34" charset="0"/>
                <a:ea typeface="Calibri" pitchFamily="34" charset="-122"/>
                <a:cs typeface="Calibri" pitchFamily="34" charset="-120"/>
              </a:rPr>
              <a:t>Whole Health asks:</a:t>
            </a:r>
            <a:endParaRPr lang="en-US" sz="1300" dirty="0"/>
          </a:p>
        </p:txBody>
      </p:sp>
      <p:sp>
        <p:nvSpPr>
          <p:cNvPr id="28" name="Shape 26"/>
          <p:cNvSpPr/>
          <p:nvPr/>
        </p:nvSpPr>
        <p:spPr>
          <a:xfrm>
            <a:off x="4937760" y="1810512"/>
            <a:ext cx="3611880" cy="438912"/>
          </a:xfrm>
          <a:prstGeom prst="roundRect">
            <a:avLst>
              <a:gd name="adj" fmla="val 12500"/>
            </a:avLst>
          </a:prstGeom>
          <a:solidFill>
            <a:srgbClr val="F2E6D4"/>
          </a:solidFill>
          <a:ln w="12700">
            <a:solidFill>
              <a:srgbClr val="D4B896"/>
            </a:solidFill>
            <a:prstDash val="solid"/>
          </a:ln>
        </p:spPr>
      </p:sp>
      <p:sp>
        <p:nvSpPr>
          <p:cNvPr id="29" name="Text 27"/>
          <p:cNvSpPr/>
          <p:nvPr/>
        </p:nvSpPr>
        <p:spPr>
          <a:xfrm>
            <a:off x="5074920" y="1810512"/>
            <a:ext cx="3383280" cy="438912"/>
          </a:xfrm>
          <a:prstGeom prst="rect">
            <a:avLst/>
          </a:prstGeom>
          <a:noFill/>
          <a:ln/>
        </p:spPr>
        <p:txBody>
          <a:bodyPr wrap="square" lIns="0" tIns="0" rIns="0" bIns="0" rtlCol="0" anchor="ctr"/>
          <a:lstStyle/>
          <a:p>
            <a:pPr indent="0" marL="0">
              <a:buNone/>
            </a:pPr>
            <a:r>
              <a:rPr lang="en-US" sz="1100" i="1" dirty="0">
                <a:solidFill>
                  <a:srgbClr val="4A1C1C"/>
                </a:solidFill>
                <a:latin typeface="Cambria" pitchFamily="34" charset="0"/>
                <a:ea typeface="Cambria" pitchFamily="34" charset="-122"/>
                <a:cs typeface="Cambria" pitchFamily="34" charset="-120"/>
              </a:rPr>
              <a:t>"What matters to you?"</a:t>
            </a:r>
            <a:endParaRPr lang="en-US" sz="1100" dirty="0"/>
          </a:p>
        </p:txBody>
      </p:sp>
      <p:sp>
        <p:nvSpPr>
          <p:cNvPr id="30" name="Shape 28"/>
          <p:cNvSpPr/>
          <p:nvPr/>
        </p:nvSpPr>
        <p:spPr>
          <a:xfrm>
            <a:off x="4937760" y="2340864"/>
            <a:ext cx="3611880" cy="438912"/>
          </a:xfrm>
          <a:prstGeom prst="roundRect">
            <a:avLst>
              <a:gd name="adj" fmla="val 12500"/>
            </a:avLst>
          </a:prstGeom>
          <a:solidFill>
            <a:srgbClr val="FFFDF8"/>
          </a:solidFill>
          <a:ln w="12700">
            <a:solidFill>
              <a:srgbClr val="D4B896"/>
            </a:solidFill>
            <a:prstDash val="solid"/>
          </a:ln>
        </p:spPr>
      </p:sp>
      <p:sp>
        <p:nvSpPr>
          <p:cNvPr id="31" name="Text 29"/>
          <p:cNvSpPr/>
          <p:nvPr/>
        </p:nvSpPr>
        <p:spPr>
          <a:xfrm>
            <a:off x="5074920" y="2340864"/>
            <a:ext cx="3383280" cy="438912"/>
          </a:xfrm>
          <a:prstGeom prst="rect">
            <a:avLst/>
          </a:prstGeom>
          <a:noFill/>
          <a:ln/>
        </p:spPr>
        <p:txBody>
          <a:bodyPr wrap="square" lIns="0" tIns="0" rIns="0" bIns="0" rtlCol="0" anchor="ctr"/>
          <a:lstStyle/>
          <a:p>
            <a:pPr indent="0" marL="0">
              <a:buNone/>
            </a:pPr>
            <a:r>
              <a:rPr lang="en-US" sz="1100" i="1" dirty="0">
                <a:solidFill>
                  <a:srgbClr val="4A1C1C"/>
                </a:solidFill>
                <a:latin typeface="Cambria" pitchFamily="34" charset="0"/>
                <a:ea typeface="Cambria" pitchFamily="34" charset="-122"/>
                <a:cs typeface="Cambria" pitchFamily="34" charset="-120"/>
              </a:rPr>
              <a:t>"What gives your life meaning?"</a:t>
            </a:r>
            <a:endParaRPr lang="en-US" sz="1100" dirty="0"/>
          </a:p>
        </p:txBody>
      </p:sp>
      <p:sp>
        <p:nvSpPr>
          <p:cNvPr id="32" name="Shape 30"/>
          <p:cNvSpPr/>
          <p:nvPr/>
        </p:nvSpPr>
        <p:spPr>
          <a:xfrm>
            <a:off x="4937760" y="2871216"/>
            <a:ext cx="3611880" cy="438912"/>
          </a:xfrm>
          <a:prstGeom prst="roundRect">
            <a:avLst>
              <a:gd name="adj" fmla="val 12500"/>
            </a:avLst>
          </a:prstGeom>
          <a:solidFill>
            <a:srgbClr val="F2E6D4"/>
          </a:solidFill>
          <a:ln w="12700">
            <a:solidFill>
              <a:srgbClr val="D4B896"/>
            </a:solidFill>
            <a:prstDash val="solid"/>
          </a:ln>
        </p:spPr>
      </p:sp>
      <p:sp>
        <p:nvSpPr>
          <p:cNvPr id="33" name="Text 31"/>
          <p:cNvSpPr/>
          <p:nvPr/>
        </p:nvSpPr>
        <p:spPr>
          <a:xfrm>
            <a:off x="5074920" y="2871216"/>
            <a:ext cx="3383280" cy="438912"/>
          </a:xfrm>
          <a:prstGeom prst="rect">
            <a:avLst/>
          </a:prstGeom>
          <a:noFill/>
          <a:ln/>
        </p:spPr>
        <p:txBody>
          <a:bodyPr wrap="square" lIns="0" tIns="0" rIns="0" bIns="0" rtlCol="0" anchor="ctr"/>
          <a:lstStyle/>
          <a:p>
            <a:pPr indent="0" marL="0">
              <a:buNone/>
            </a:pPr>
            <a:r>
              <a:rPr lang="en-US" sz="1100" i="1" dirty="0">
                <a:solidFill>
                  <a:srgbClr val="4A1C1C"/>
                </a:solidFill>
                <a:latin typeface="Cambria" pitchFamily="34" charset="0"/>
                <a:ea typeface="Cambria" pitchFamily="34" charset="-122"/>
                <a:cs typeface="Cambria" pitchFamily="34" charset="-120"/>
              </a:rPr>
              <a:t>"What do you want to be able to do?"</a:t>
            </a:r>
            <a:endParaRPr lang="en-US" sz="1100" dirty="0"/>
          </a:p>
        </p:txBody>
      </p:sp>
      <p:sp>
        <p:nvSpPr>
          <p:cNvPr id="34" name="Shape 32"/>
          <p:cNvSpPr/>
          <p:nvPr/>
        </p:nvSpPr>
        <p:spPr>
          <a:xfrm>
            <a:off x="4937760" y="3401568"/>
            <a:ext cx="3611880" cy="438912"/>
          </a:xfrm>
          <a:prstGeom prst="roundRect">
            <a:avLst>
              <a:gd name="adj" fmla="val 12500"/>
            </a:avLst>
          </a:prstGeom>
          <a:solidFill>
            <a:srgbClr val="FFFDF8"/>
          </a:solidFill>
          <a:ln w="12700">
            <a:solidFill>
              <a:srgbClr val="D4B896"/>
            </a:solidFill>
            <a:prstDash val="solid"/>
          </a:ln>
        </p:spPr>
      </p:sp>
      <p:sp>
        <p:nvSpPr>
          <p:cNvPr id="35" name="Text 33"/>
          <p:cNvSpPr/>
          <p:nvPr/>
        </p:nvSpPr>
        <p:spPr>
          <a:xfrm>
            <a:off x="5074920" y="3401568"/>
            <a:ext cx="3383280" cy="438912"/>
          </a:xfrm>
          <a:prstGeom prst="rect">
            <a:avLst/>
          </a:prstGeom>
          <a:noFill/>
          <a:ln/>
        </p:spPr>
        <p:txBody>
          <a:bodyPr wrap="square" lIns="0" tIns="0" rIns="0" bIns="0" rtlCol="0" anchor="ctr"/>
          <a:lstStyle/>
          <a:p>
            <a:pPr indent="0" marL="0">
              <a:buNone/>
            </a:pPr>
            <a:r>
              <a:rPr lang="en-US" sz="1100" i="1" dirty="0">
                <a:solidFill>
                  <a:srgbClr val="4A1C1C"/>
                </a:solidFill>
                <a:latin typeface="Cambria" pitchFamily="34" charset="0"/>
                <a:ea typeface="Cambria" pitchFamily="34" charset="-122"/>
                <a:cs typeface="Cambria" pitchFamily="34" charset="-120"/>
              </a:rPr>
              <a:t>"What strengths do you already have?"</a:t>
            </a:r>
            <a:endParaRPr lang="en-US" sz="1100" dirty="0"/>
          </a:p>
        </p:txBody>
      </p:sp>
      <p:sp>
        <p:nvSpPr>
          <p:cNvPr id="36" name="Shape 34"/>
          <p:cNvSpPr/>
          <p:nvPr/>
        </p:nvSpPr>
        <p:spPr>
          <a:xfrm>
            <a:off x="4937760" y="3931920"/>
            <a:ext cx="3611880" cy="438912"/>
          </a:xfrm>
          <a:prstGeom prst="roundRect">
            <a:avLst>
              <a:gd name="adj" fmla="val 12500"/>
            </a:avLst>
          </a:prstGeom>
          <a:solidFill>
            <a:srgbClr val="F2E6D4"/>
          </a:solidFill>
          <a:ln w="12700">
            <a:solidFill>
              <a:srgbClr val="D4B896"/>
            </a:solidFill>
            <a:prstDash val="solid"/>
          </a:ln>
        </p:spPr>
      </p:sp>
      <p:sp>
        <p:nvSpPr>
          <p:cNvPr id="37" name="Text 35"/>
          <p:cNvSpPr/>
          <p:nvPr/>
        </p:nvSpPr>
        <p:spPr>
          <a:xfrm>
            <a:off x="5074920" y="3931920"/>
            <a:ext cx="3383280" cy="438912"/>
          </a:xfrm>
          <a:prstGeom prst="rect">
            <a:avLst/>
          </a:prstGeom>
          <a:noFill/>
          <a:ln/>
        </p:spPr>
        <p:txBody>
          <a:bodyPr wrap="square" lIns="0" tIns="0" rIns="0" bIns="0" rtlCol="0" anchor="ctr"/>
          <a:lstStyle/>
          <a:p>
            <a:pPr indent="0" marL="0">
              <a:buNone/>
            </a:pPr>
            <a:r>
              <a:rPr lang="en-US" sz="1100" i="1" dirty="0">
                <a:solidFill>
                  <a:srgbClr val="4A1C1C"/>
                </a:solidFill>
                <a:latin typeface="Cambria" pitchFamily="34" charset="0"/>
                <a:ea typeface="Cambria" pitchFamily="34" charset="-122"/>
                <a:cs typeface="Cambria" pitchFamily="34" charset="-120"/>
              </a:rPr>
              <a:t>"What is one step toward the life you want?"</a:t>
            </a:r>
            <a:endParaRPr lang="en-US" sz="1100" dirty="0"/>
          </a:p>
        </p:txBody>
      </p:sp>
      <p:sp>
        <p:nvSpPr>
          <p:cNvPr id="38" name="Shape 36"/>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39" name="Text 37"/>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200" b="1" dirty="0">
                <a:solidFill>
                  <a:srgbClr val="FAF3E8"/>
                </a:solidFill>
                <a:latin typeface="Cambria" pitchFamily="34" charset="0"/>
                <a:ea typeface="Cambria" pitchFamily="34" charset="-122"/>
                <a:cs typeface="Cambria" pitchFamily="34" charset="-120"/>
              </a:rPr>
              <a:t>Whole Health puts Veterans at the center — asking what kind of life they want to live, not just what symptoms to reduce.</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Wellness Doesn't Always Look Like Healthcare.</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LONG-TERM WELLNESS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18</a:t>
            </a:r>
            <a:endParaRPr lang="en-US" sz="850" dirty="0"/>
          </a:p>
        </p:txBody>
      </p:sp>
      <p:sp>
        <p:nvSpPr>
          <p:cNvPr id="9" name="Shape 7"/>
          <p:cNvSpPr/>
          <p:nvPr/>
        </p:nvSpPr>
        <p:spPr>
          <a:xfrm>
            <a:off x="411480" y="804672"/>
            <a:ext cx="1938528" cy="530352"/>
          </a:xfrm>
          <a:prstGeom prst="roundRect">
            <a:avLst>
              <a:gd name="adj" fmla="val 12069"/>
            </a:avLst>
          </a:prstGeom>
          <a:solidFill>
            <a:srgbClr val="4A1C1C"/>
          </a:solidFill>
          <a:ln w="12700">
            <a:solidFill>
              <a:srgbClr val="C8922A"/>
            </a:solidFill>
            <a:prstDash val="solid"/>
          </a:ln>
        </p:spPr>
      </p:sp>
      <p:sp>
        <p:nvSpPr>
          <p:cNvPr id="10" name="Text 8"/>
          <p:cNvSpPr/>
          <p:nvPr/>
        </p:nvSpPr>
        <p:spPr>
          <a:xfrm>
            <a:off x="411480" y="804672"/>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Art</a:t>
            </a:r>
            <a:endParaRPr lang="en-US" sz="1300" dirty="0"/>
          </a:p>
        </p:txBody>
      </p:sp>
      <p:sp>
        <p:nvSpPr>
          <p:cNvPr id="11" name="Shape 9"/>
          <p:cNvSpPr/>
          <p:nvPr/>
        </p:nvSpPr>
        <p:spPr>
          <a:xfrm>
            <a:off x="2514600" y="804672"/>
            <a:ext cx="1938528" cy="530352"/>
          </a:xfrm>
          <a:prstGeom prst="roundRect">
            <a:avLst>
              <a:gd name="adj" fmla="val 12069"/>
            </a:avLst>
          </a:prstGeom>
          <a:solidFill>
            <a:srgbClr val="7B3030"/>
          </a:solidFill>
          <a:ln w="12700">
            <a:solidFill>
              <a:srgbClr val="C8922A"/>
            </a:solidFill>
            <a:prstDash val="solid"/>
          </a:ln>
        </p:spPr>
      </p:sp>
      <p:sp>
        <p:nvSpPr>
          <p:cNvPr id="12" name="Text 10"/>
          <p:cNvSpPr/>
          <p:nvPr/>
        </p:nvSpPr>
        <p:spPr>
          <a:xfrm>
            <a:off x="2514600" y="804672"/>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Tai Chi</a:t>
            </a:r>
            <a:endParaRPr lang="en-US" sz="1300" dirty="0"/>
          </a:p>
        </p:txBody>
      </p:sp>
      <p:sp>
        <p:nvSpPr>
          <p:cNvPr id="13" name="Shape 11"/>
          <p:cNvSpPr/>
          <p:nvPr/>
        </p:nvSpPr>
        <p:spPr>
          <a:xfrm>
            <a:off x="4617720" y="804672"/>
            <a:ext cx="1938528" cy="530352"/>
          </a:xfrm>
          <a:prstGeom prst="roundRect">
            <a:avLst>
              <a:gd name="adj" fmla="val 12069"/>
            </a:avLst>
          </a:prstGeom>
          <a:solidFill>
            <a:srgbClr val="A0522D"/>
          </a:solidFill>
          <a:ln w="12700">
            <a:solidFill>
              <a:srgbClr val="C8922A"/>
            </a:solidFill>
            <a:prstDash val="solid"/>
          </a:ln>
        </p:spPr>
      </p:sp>
      <p:sp>
        <p:nvSpPr>
          <p:cNvPr id="14" name="Text 12"/>
          <p:cNvSpPr/>
          <p:nvPr/>
        </p:nvSpPr>
        <p:spPr>
          <a:xfrm>
            <a:off x="4617720" y="804672"/>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Yoga</a:t>
            </a:r>
            <a:endParaRPr lang="en-US" sz="1300" dirty="0"/>
          </a:p>
        </p:txBody>
      </p:sp>
      <p:sp>
        <p:nvSpPr>
          <p:cNvPr id="15" name="Shape 13"/>
          <p:cNvSpPr/>
          <p:nvPr/>
        </p:nvSpPr>
        <p:spPr>
          <a:xfrm>
            <a:off x="6720840" y="804672"/>
            <a:ext cx="1938528" cy="530352"/>
          </a:xfrm>
          <a:prstGeom prst="roundRect">
            <a:avLst>
              <a:gd name="adj" fmla="val 12069"/>
            </a:avLst>
          </a:prstGeom>
          <a:solidFill>
            <a:srgbClr val="4A1C1C"/>
          </a:solidFill>
          <a:ln w="12700">
            <a:solidFill>
              <a:srgbClr val="C8922A"/>
            </a:solidFill>
            <a:prstDash val="solid"/>
          </a:ln>
        </p:spPr>
      </p:sp>
      <p:sp>
        <p:nvSpPr>
          <p:cNvPr id="16" name="Text 14"/>
          <p:cNvSpPr/>
          <p:nvPr/>
        </p:nvSpPr>
        <p:spPr>
          <a:xfrm>
            <a:off x="6720840" y="804672"/>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Movement</a:t>
            </a:r>
            <a:endParaRPr lang="en-US" sz="1300" dirty="0"/>
          </a:p>
        </p:txBody>
      </p:sp>
      <p:sp>
        <p:nvSpPr>
          <p:cNvPr id="17" name="Shape 15"/>
          <p:cNvSpPr/>
          <p:nvPr/>
        </p:nvSpPr>
        <p:spPr>
          <a:xfrm>
            <a:off x="411480" y="1463040"/>
            <a:ext cx="1938528" cy="530352"/>
          </a:xfrm>
          <a:prstGeom prst="roundRect">
            <a:avLst>
              <a:gd name="adj" fmla="val 12069"/>
            </a:avLst>
          </a:prstGeom>
          <a:solidFill>
            <a:srgbClr val="7B3030"/>
          </a:solidFill>
          <a:ln w="12700">
            <a:solidFill>
              <a:srgbClr val="C8922A"/>
            </a:solidFill>
            <a:prstDash val="solid"/>
          </a:ln>
        </p:spPr>
      </p:sp>
      <p:sp>
        <p:nvSpPr>
          <p:cNvPr id="18" name="Text 16"/>
          <p:cNvSpPr/>
          <p:nvPr/>
        </p:nvSpPr>
        <p:spPr>
          <a:xfrm>
            <a:off x="411480" y="1463040"/>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Nutrition</a:t>
            </a:r>
            <a:endParaRPr lang="en-US" sz="1300" dirty="0"/>
          </a:p>
        </p:txBody>
      </p:sp>
      <p:sp>
        <p:nvSpPr>
          <p:cNvPr id="19" name="Shape 17"/>
          <p:cNvSpPr/>
          <p:nvPr/>
        </p:nvSpPr>
        <p:spPr>
          <a:xfrm>
            <a:off x="2514600" y="1463040"/>
            <a:ext cx="1938528" cy="530352"/>
          </a:xfrm>
          <a:prstGeom prst="roundRect">
            <a:avLst>
              <a:gd name="adj" fmla="val 12069"/>
            </a:avLst>
          </a:prstGeom>
          <a:solidFill>
            <a:srgbClr val="A0522D"/>
          </a:solidFill>
          <a:ln w="12700">
            <a:solidFill>
              <a:srgbClr val="C8922A"/>
            </a:solidFill>
            <a:prstDash val="solid"/>
          </a:ln>
        </p:spPr>
      </p:sp>
      <p:sp>
        <p:nvSpPr>
          <p:cNvPr id="20" name="Text 18"/>
          <p:cNvSpPr/>
          <p:nvPr/>
        </p:nvSpPr>
        <p:spPr>
          <a:xfrm>
            <a:off x="2514600" y="1463040"/>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Sleep</a:t>
            </a:r>
            <a:endParaRPr lang="en-US" sz="1300" dirty="0"/>
          </a:p>
        </p:txBody>
      </p:sp>
      <p:sp>
        <p:nvSpPr>
          <p:cNvPr id="21" name="Shape 19"/>
          <p:cNvSpPr/>
          <p:nvPr/>
        </p:nvSpPr>
        <p:spPr>
          <a:xfrm>
            <a:off x="4617720" y="1463040"/>
            <a:ext cx="1938528" cy="530352"/>
          </a:xfrm>
          <a:prstGeom prst="roundRect">
            <a:avLst>
              <a:gd name="adj" fmla="val 12069"/>
            </a:avLst>
          </a:prstGeom>
          <a:solidFill>
            <a:srgbClr val="4A1C1C"/>
          </a:solidFill>
          <a:ln w="12700">
            <a:solidFill>
              <a:srgbClr val="C8922A"/>
            </a:solidFill>
            <a:prstDash val="solid"/>
          </a:ln>
        </p:spPr>
      </p:sp>
      <p:sp>
        <p:nvSpPr>
          <p:cNvPr id="22" name="Text 20"/>
          <p:cNvSpPr/>
          <p:nvPr/>
        </p:nvSpPr>
        <p:spPr>
          <a:xfrm>
            <a:off x="4617720" y="1463040"/>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Relationships</a:t>
            </a:r>
            <a:endParaRPr lang="en-US" sz="1300" dirty="0"/>
          </a:p>
        </p:txBody>
      </p:sp>
      <p:sp>
        <p:nvSpPr>
          <p:cNvPr id="23" name="Shape 21"/>
          <p:cNvSpPr/>
          <p:nvPr/>
        </p:nvSpPr>
        <p:spPr>
          <a:xfrm>
            <a:off x="6720840" y="1463040"/>
            <a:ext cx="1938528" cy="530352"/>
          </a:xfrm>
          <a:prstGeom prst="roundRect">
            <a:avLst>
              <a:gd name="adj" fmla="val 12069"/>
            </a:avLst>
          </a:prstGeom>
          <a:solidFill>
            <a:srgbClr val="7B3030"/>
          </a:solidFill>
          <a:ln w="12700">
            <a:solidFill>
              <a:srgbClr val="C8922A"/>
            </a:solidFill>
            <a:prstDash val="solid"/>
          </a:ln>
        </p:spPr>
      </p:sp>
      <p:sp>
        <p:nvSpPr>
          <p:cNvPr id="24" name="Text 22"/>
          <p:cNvSpPr/>
          <p:nvPr/>
        </p:nvSpPr>
        <p:spPr>
          <a:xfrm>
            <a:off x="6720840" y="1463040"/>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Purpose</a:t>
            </a:r>
            <a:endParaRPr lang="en-US" sz="1300" dirty="0"/>
          </a:p>
        </p:txBody>
      </p:sp>
      <p:sp>
        <p:nvSpPr>
          <p:cNvPr id="25" name="Shape 23"/>
          <p:cNvSpPr/>
          <p:nvPr/>
        </p:nvSpPr>
        <p:spPr>
          <a:xfrm>
            <a:off x="411480" y="2121408"/>
            <a:ext cx="1938528" cy="530352"/>
          </a:xfrm>
          <a:prstGeom prst="roundRect">
            <a:avLst>
              <a:gd name="adj" fmla="val 12069"/>
            </a:avLst>
          </a:prstGeom>
          <a:solidFill>
            <a:srgbClr val="A0522D"/>
          </a:solidFill>
          <a:ln w="12700">
            <a:solidFill>
              <a:srgbClr val="C8922A"/>
            </a:solidFill>
            <a:prstDash val="solid"/>
          </a:ln>
        </p:spPr>
      </p:sp>
      <p:sp>
        <p:nvSpPr>
          <p:cNvPr id="26" name="Text 24"/>
          <p:cNvSpPr/>
          <p:nvPr/>
        </p:nvSpPr>
        <p:spPr>
          <a:xfrm>
            <a:off x="411480" y="2121408"/>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Community</a:t>
            </a:r>
            <a:endParaRPr lang="en-US" sz="1300" dirty="0"/>
          </a:p>
        </p:txBody>
      </p:sp>
      <p:sp>
        <p:nvSpPr>
          <p:cNvPr id="27" name="Shape 25"/>
          <p:cNvSpPr/>
          <p:nvPr/>
        </p:nvSpPr>
        <p:spPr>
          <a:xfrm>
            <a:off x="2514600" y="2121408"/>
            <a:ext cx="1938528" cy="530352"/>
          </a:xfrm>
          <a:prstGeom prst="roundRect">
            <a:avLst>
              <a:gd name="adj" fmla="val 12069"/>
            </a:avLst>
          </a:prstGeom>
          <a:solidFill>
            <a:srgbClr val="4A1C1C"/>
          </a:solidFill>
          <a:ln w="12700">
            <a:solidFill>
              <a:srgbClr val="C8922A"/>
            </a:solidFill>
            <a:prstDash val="solid"/>
          </a:ln>
        </p:spPr>
      </p:sp>
      <p:sp>
        <p:nvSpPr>
          <p:cNvPr id="28" name="Text 26"/>
          <p:cNvSpPr/>
          <p:nvPr/>
        </p:nvSpPr>
        <p:spPr>
          <a:xfrm>
            <a:off x="2514600" y="2121408"/>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Recreation</a:t>
            </a:r>
            <a:endParaRPr lang="en-US" sz="1300" dirty="0"/>
          </a:p>
        </p:txBody>
      </p:sp>
      <p:sp>
        <p:nvSpPr>
          <p:cNvPr id="29" name="Shape 27"/>
          <p:cNvSpPr/>
          <p:nvPr/>
        </p:nvSpPr>
        <p:spPr>
          <a:xfrm>
            <a:off x="4617720" y="2121408"/>
            <a:ext cx="1938528" cy="530352"/>
          </a:xfrm>
          <a:prstGeom prst="roundRect">
            <a:avLst>
              <a:gd name="adj" fmla="val 12069"/>
            </a:avLst>
          </a:prstGeom>
          <a:solidFill>
            <a:srgbClr val="7B3030"/>
          </a:solidFill>
          <a:ln w="12700">
            <a:solidFill>
              <a:srgbClr val="C8922A"/>
            </a:solidFill>
            <a:prstDash val="solid"/>
          </a:ln>
        </p:spPr>
      </p:sp>
      <p:sp>
        <p:nvSpPr>
          <p:cNvPr id="30" name="Text 28"/>
          <p:cNvSpPr/>
          <p:nvPr/>
        </p:nvSpPr>
        <p:spPr>
          <a:xfrm>
            <a:off x="4617720" y="2121408"/>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Peer Connection</a:t>
            </a:r>
            <a:endParaRPr lang="en-US" sz="1300" dirty="0"/>
          </a:p>
        </p:txBody>
      </p:sp>
      <p:sp>
        <p:nvSpPr>
          <p:cNvPr id="31" name="Shape 29"/>
          <p:cNvSpPr/>
          <p:nvPr/>
        </p:nvSpPr>
        <p:spPr>
          <a:xfrm>
            <a:off x="6720840" y="2121408"/>
            <a:ext cx="1938528" cy="530352"/>
          </a:xfrm>
          <a:prstGeom prst="roundRect">
            <a:avLst>
              <a:gd name="adj" fmla="val 12069"/>
            </a:avLst>
          </a:prstGeom>
          <a:solidFill>
            <a:srgbClr val="A0522D"/>
          </a:solidFill>
          <a:ln w="12700">
            <a:solidFill>
              <a:srgbClr val="C8922A"/>
            </a:solidFill>
            <a:prstDash val="solid"/>
          </a:ln>
        </p:spPr>
      </p:sp>
      <p:sp>
        <p:nvSpPr>
          <p:cNvPr id="32" name="Text 30"/>
          <p:cNvSpPr/>
          <p:nvPr/>
        </p:nvSpPr>
        <p:spPr>
          <a:xfrm>
            <a:off x="6720840" y="2121408"/>
            <a:ext cx="1938528" cy="530352"/>
          </a:xfrm>
          <a:prstGeom prst="rect">
            <a:avLst/>
          </a:prstGeom>
          <a:noFill/>
          <a:ln/>
        </p:spPr>
        <p:txBody>
          <a:bodyPr wrap="square" lIns="0" tIns="0" rIns="0" bIns="0" rtlCol="0" anchor="ctr"/>
          <a:lstStyle/>
          <a:p>
            <a:pPr algn="ctr" indent="0" marL="0">
              <a:buNone/>
            </a:pPr>
            <a:r>
              <a:rPr lang="en-US" sz="1300" b="1" dirty="0">
                <a:solidFill>
                  <a:srgbClr val="FAF3E8"/>
                </a:solidFill>
                <a:latin typeface="Cambria" pitchFamily="34" charset="0"/>
                <a:ea typeface="Cambria" pitchFamily="34" charset="-122"/>
                <a:cs typeface="Cambria" pitchFamily="34" charset="-120"/>
              </a:rPr>
              <a:t>Creativity</a:t>
            </a:r>
            <a:endParaRPr lang="en-US" sz="1300" dirty="0"/>
          </a:p>
        </p:txBody>
      </p:sp>
      <p:sp>
        <p:nvSpPr>
          <p:cNvPr id="33" name="Shape 31"/>
          <p:cNvSpPr/>
          <p:nvPr/>
        </p:nvSpPr>
        <p:spPr>
          <a:xfrm>
            <a:off x="411480" y="2852928"/>
            <a:ext cx="8321040" cy="0"/>
          </a:xfrm>
          <a:prstGeom prst="line">
            <a:avLst/>
          </a:prstGeom>
          <a:noFill/>
          <a:ln w="12700">
            <a:solidFill>
              <a:srgbClr val="C8922A"/>
            </a:solidFill>
            <a:prstDash val="solid"/>
          </a:ln>
        </p:spPr>
      </p:sp>
      <p:sp>
        <p:nvSpPr>
          <p:cNvPr id="34" name="Text 32"/>
          <p:cNvSpPr/>
          <p:nvPr/>
        </p:nvSpPr>
        <p:spPr>
          <a:xfrm>
            <a:off x="411480" y="2926080"/>
            <a:ext cx="8321040" cy="292608"/>
          </a:xfrm>
          <a:prstGeom prst="rect">
            <a:avLst/>
          </a:prstGeom>
          <a:noFill/>
          <a:ln/>
        </p:spPr>
        <p:txBody>
          <a:bodyPr wrap="square" lIns="0" tIns="0" rIns="0" bIns="0" rtlCol="0" anchor="ctr"/>
          <a:lstStyle/>
          <a:p>
            <a:pPr algn="ctr" indent="0" marL="0">
              <a:buNone/>
            </a:pPr>
            <a:r>
              <a:rPr lang="en-US" sz="1200" b="1" dirty="0">
                <a:solidFill>
                  <a:srgbClr val="4A1C1C"/>
                </a:solidFill>
                <a:latin typeface="Cambria" pitchFamily="34" charset="0"/>
                <a:ea typeface="Cambria" pitchFamily="34" charset="-122"/>
                <a:cs typeface="Cambria" pitchFamily="34" charset="-120"/>
              </a:rPr>
              <a:t>2026 Vet Tix Study  —  1,623 Veterans and service members surveyed</a:t>
            </a:r>
            <a:endParaRPr lang="en-US" sz="1200" dirty="0"/>
          </a:p>
        </p:txBody>
      </p:sp>
      <p:sp>
        <p:nvSpPr>
          <p:cNvPr id="35" name="Shape 33"/>
          <p:cNvSpPr/>
          <p:nvPr/>
        </p:nvSpPr>
        <p:spPr>
          <a:xfrm>
            <a:off x="411480" y="3291840"/>
            <a:ext cx="2633472" cy="1234440"/>
          </a:xfrm>
          <a:prstGeom prst="roundRect">
            <a:avLst>
              <a:gd name="adj" fmla="val 7407"/>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36" name="Text 34"/>
          <p:cNvSpPr/>
          <p:nvPr/>
        </p:nvSpPr>
        <p:spPr>
          <a:xfrm>
            <a:off x="411480" y="3364992"/>
            <a:ext cx="2633472" cy="59436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90%</a:t>
            </a:r>
            <a:endParaRPr lang="en-US" sz="3800" dirty="0"/>
          </a:p>
        </p:txBody>
      </p:sp>
      <p:sp>
        <p:nvSpPr>
          <p:cNvPr id="37" name="Shape 35"/>
          <p:cNvSpPr/>
          <p:nvPr/>
        </p:nvSpPr>
        <p:spPr>
          <a:xfrm>
            <a:off x="685800" y="3977640"/>
            <a:ext cx="2084832" cy="0"/>
          </a:xfrm>
          <a:prstGeom prst="line">
            <a:avLst/>
          </a:prstGeom>
          <a:noFill/>
          <a:ln w="9525">
            <a:solidFill>
              <a:srgbClr val="C8922A"/>
            </a:solidFill>
            <a:prstDash val="solid"/>
          </a:ln>
        </p:spPr>
      </p:sp>
      <p:sp>
        <p:nvSpPr>
          <p:cNvPr id="38" name="Text 36"/>
          <p:cNvSpPr/>
          <p:nvPr/>
        </p:nvSpPr>
        <p:spPr>
          <a:xfrm>
            <a:off x="521208" y="4041648"/>
            <a:ext cx="2414016" cy="420624"/>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reported live events positively affected overall well-being</a:t>
            </a:r>
            <a:endParaRPr lang="en-US" sz="1000" dirty="0"/>
          </a:p>
        </p:txBody>
      </p:sp>
      <p:sp>
        <p:nvSpPr>
          <p:cNvPr id="39" name="Shape 37"/>
          <p:cNvSpPr/>
          <p:nvPr/>
        </p:nvSpPr>
        <p:spPr>
          <a:xfrm>
            <a:off x="3200400" y="3291840"/>
            <a:ext cx="2633472" cy="1234440"/>
          </a:xfrm>
          <a:prstGeom prst="roundRect">
            <a:avLst>
              <a:gd name="adj" fmla="val 7407"/>
            </a:avLst>
          </a:prstGeom>
          <a:solidFill>
            <a:srgbClr val="7B3030"/>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40" name="Text 38"/>
          <p:cNvSpPr/>
          <p:nvPr/>
        </p:nvSpPr>
        <p:spPr>
          <a:xfrm>
            <a:off x="3200400" y="3364992"/>
            <a:ext cx="2633472" cy="59436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86%</a:t>
            </a:r>
            <a:endParaRPr lang="en-US" sz="3800" dirty="0"/>
          </a:p>
        </p:txBody>
      </p:sp>
      <p:sp>
        <p:nvSpPr>
          <p:cNvPr id="41" name="Shape 39"/>
          <p:cNvSpPr/>
          <p:nvPr/>
        </p:nvSpPr>
        <p:spPr>
          <a:xfrm>
            <a:off x="3474720" y="3977640"/>
            <a:ext cx="2084832" cy="0"/>
          </a:xfrm>
          <a:prstGeom prst="line">
            <a:avLst/>
          </a:prstGeom>
          <a:noFill/>
          <a:ln w="9525">
            <a:solidFill>
              <a:srgbClr val="C8922A"/>
            </a:solidFill>
            <a:prstDash val="solid"/>
          </a:ln>
        </p:spPr>
      </p:sp>
      <p:sp>
        <p:nvSpPr>
          <p:cNvPr id="42" name="Text 40"/>
          <p:cNvSpPr/>
          <p:nvPr/>
        </p:nvSpPr>
        <p:spPr>
          <a:xfrm>
            <a:off x="3310128" y="4041648"/>
            <a:ext cx="2414016" cy="420624"/>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reported stronger family bonds</a:t>
            </a:r>
            <a:endParaRPr lang="en-US" sz="1000" dirty="0"/>
          </a:p>
        </p:txBody>
      </p:sp>
      <p:sp>
        <p:nvSpPr>
          <p:cNvPr id="43" name="Shape 41"/>
          <p:cNvSpPr/>
          <p:nvPr/>
        </p:nvSpPr>
        <p:spPr>
          <a:xfrm>
            <a:off x="5989320" y="3291840"/>
            <a:ext cx="2633472" cy="1234440"/>
          </a:xfrm>
          <a:prstGeom prst="roundRect">
            <a:avLst>
              <a:gd name="adj" fmla="val 7407"/>
            </a:avLst>
          </a:prstGeom>
          <a:solidFill>
            <a:srgbClr val="4A1C1C"/>
          </a:solidFill>
          <a:ln w="12700">
            <a:solidFill>
              <a:srgbClr val="C8922A"/>
            </a:solidFill>
            <a:prstDash val="solid"/>
          </a:ln>
          <a:effectLst>
            <a:outerShdw sx="100000" sy="100000" kx="0" ky="0" algn="bl" rotWithShape="0" blurRad="88900" dist="25400" dir="2700000">
              <a:srgbClr val="000000">
                <a:alpha val="10000"/>
              </a:srgbClr>
            </a:outerShdw>
          </a:effectLst>
        </p:spPr>
      </p:sp>
      <p:sp>
        <p:nvSpPr>
          <p:cNvPr id="44" name="Text 42"/>
          <p:cNvSpPr/>
          <p:nvPr/>
        </p:nvSpPr>
        <p:spPr>
          <a:xfrm>
            <a:off x="5989320" y="3364992"/>
            <a:ext cx="2633472" cy="594360"/>
          </a:xfrm>
          <a:prstGeom prst="rect">
            <a:avLst/>
          </a:prstGeom>
          <a:noFill/>
          <a:ln/>
        </p:spPr>
        <p:txBody>
          <a:bodyPr wrap="square" lIns="0" tIns="0" rIns="0" bIns="0" rtlCol="0" anchor="ctr"/>
          <a:lstStyle/>
          <a:p>
            <a:pPr algn="ctr" indent="0" marL="0">
              <a:buNone/>
            </a:pPr>
            <a:r>
              <a:rPr lang="en-US" sz="3800" b="1" dirty="0">
                <a:solidFill>
                  <a:srgbClr val="FAF3E8"/>
                </a:solidFill>
                <a:latin typeface="Cambria" pitchFamily="34" charset="0"/>
                <a:ea typeface="Cambria" pitchFamily="34" charset="-122"/>
                <a:cs typeface="Cambria" pitchFamily="34" charset="-120"/>
              </a:rPr>
              <a:t>85%</a:t>
            </a:r>
            <a:endParaRPr lang="en-US" sz="3800" dirty="0"/>
          </a:p>
        </p:txBody>
      </p:sp>
      <p:sp>
        <p:nvSpPr>
          <p:cNvPr id="45" name="Shape 43"/>
          <p:cNvSpPr/>
          <p:nvPr/>
        </p:nvSpPr>
        <p:spPr>
          <a:xfrm>
            <a:off x="6263640" y="3977640"/>
            <a:ext cx="2084832" cy="0"/>
          </a:xfrm>
          <a:prstGeom prst="line">
            <a:avLst/>
          </a:prstGeom>
          <a:noFill/>
          <a:ln w="9525">
            <a:solidFill>
              <a:srgbClr val="C8922A"/>
            </a:solidFill>
            <a:prstDash val="solid"/>
          </a:ln>
        </p:spPr>
      </p:sp>
      <p:sp>
        <p:nvSpPr>
          <p:cNvPr id="46" name="Text 44"/>
          <p:cNvSpPr/>
          <p:nvPr/>
        </p:nvSpPr>
        <p:spPr>
          <a:xfrm>
            <a:off x="6099048" y="4041648"/>
            <a:ext cx="2414016" cy="420624"/>
          </a:xfrm>
          <a:prstGeom prst="rect">
            <a:avLst/>
          </a:prstGeom>
          <a:noFill/>
          <a:ln/>
        </p:spPr>
        <p:txBody>
          <a:bodyPr wrap="square" lIns="0" tIns="0" rIns="0" bIns="0" rtlCol="0" anchor="t"/>
          <a:lstStyle/>
          <a:p>
            <a:pPr algn="ctr" indent="0" marL="0">
              <a:buNone/>
            </a:pPr>
            <a:r>
              <a:rPr lang="en-US" sz="1000" dirty="0">
                <a:solidFill>
                  <a:srgbClr val="E8D5BC"/>
                </a:solidFill>
                <a:latin typeface="Calibri" pitchFamily="34" charset="0"/>
                <a:ea typeface="Calibri" pitchFamily="34" charset="-122"/>
                <a:cs typeface="Calibri" pitchFamily="34" charset="-120"/>
              </a:rPr>
              <a:t>of Guard/Reserve: live events helped with social reintegration</a:t>
            </a:r>
            <a:endParaRPr lang="en-US" sz="1000" dirty="0"/>
          </a:p>
        </p:txBody>
      </p:sp>
      <p:sp>
        <p:nvSpPr>
          <p:cNvPr id="47" name="Shape 45"/>
          <p:cNvSpPr/>
          <p:nvPr/>
        </p:nvSpPr>
        <p:spPr>
          <a:xfrm>
            <a:off x="411480" y="4645152"/>
            <a:ext cx="8321040" cy="347472"/>
          </a:xfrm>
          <a:prstGeom prst="roundRect">
            <a:avLst>
              <a:gd name="adj" fmla="val 18421"/>
            </a:avLst>
          </a:prstGeom>
          <a:solidFill>
            <a:srgbClr val="FDF3DC"/>
          </a:solidFill>
          <a:ln w="12700">
            <a:solidFill>
              <a:srgbClr val="C8922A"/>
            </a:solidFill>
            <a:prstDash val="solid"/>
          </a:ln>
        </p:spPr>
      </p:sp>
      <p:sp>
        <p:nvSpPr>
          <p:cNvPr id="48" name="Text 46"/>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300" b="1" i="1" dirty="0">
                <a:solidFill>
                  <a:srgbClr val="4A1C1C"/>
                </a:solidFill>
                <a:latin typeface="Cambria" pitchFamily="34" charset="0"/>
                <a:ea typeface="Cambria" pitchFamily="34" charset="-122"/>
                <a:cs typeface="Cambria" pitchFamily="34" charset="-120"/>
              </a:rPr>
              <a:t>Sometimes wellness is having somewhere to go, someone to go with, and something to look forward to.</a:t>
            </a:r>
            <a:endParaRPr lang="en-US" sz="1300" dirty="0"/>
          </a:p>
        </p:txBody>
      </p:sp>
      <p:sp>
        <p:nvSpPr>
          <p:cNvPr id="49" name="Text 47"/>
          <p:cNvSpPr/>
          <p:nvPr/>
        </p:nvSpPr>
        <p:spPr>
          <a:xfrm>
            <a:off x="411480" y="4800600"/>
            <a:ext cx="8321040" cy="182880"/>
          </a:xfrm>
          <a:prstGeom prst="rect">
            <a:avLst/>
          </a:prstGeom>
          <a:noFill/>
          <a:ln/>
        </p:spPr>
        <p:txBody>
          <a:bodyPr wrap="square" lIns="0" tIns="0" rIns="0" bIns="0" rtlCol="0" anchor="ctr"/>
          <a:lstStyle/>
          <a:p>
            <a:pPr indent="0" marL="0">
              <a:buNone/>
            </a:pPr>
            <a:r>
              <a:rPr lang="en-US" sz="800" i="1" dirty="0">
                <a:solidFill>
                  <a:srgbClr val="8B5E3C"/>
                </a:solidFill>
                <a:latin typeface="Calibri" pitchFamily="34" charset="0"/>
                <a:ea typeface="Calibri" pitchFamily="34" charset="-122"/>
                <a:cs typeface="Calibri" pitchFamily="34" charset="-120"/>
              </a:rPr>
              <a:t>Source: VA News — Vet Tix Study: Shared Experiences and Well-Being, 2026</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Can We Do? — Build a Life-Centered Wellness Ecosystem</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6583680" y="4892040"/>
            <a:ext cx="1554480" cy="251460"/>
          </a:xfrm>
          <a:prstGeom prst="rect">
            <a:avLst/>
          </a:prstGeom>
          <a:noFill/>
          <a:ln/>
        </p:spPr>
        <p:txBody>
          <a:bodyPr wrap="square" lIns="0" tIns="0" rIns="0" bIns="0" rtlCol="0" anchor="ctr"/>
          <a:lstStyle/>
          <a:p>
            <a:pPr algn="r" indent="0" marL="0">
              <a:buNone/>
            </a:pPr>
            <a:r>
              <a:rPr lang="en-US" sz="850" b="1" dirty="0">
                <a:solidFill>
                  <a:srgbClr val="C8922A"/>
                </a:solidFill>
                <a:latin typeface="Calibri" pitchFamily="34" charset="0"/>
                <a:ea typeface="Calibri" pitchFamily="34" charset="-122"/>
                <a:cs typeface="Calibri" pitchFamily="34" charset="-120"/>
              </a:rPr>
              <a:t>LONG-TERM WELLNESS</a:t>
            </a:r>
            <a:endParaRPr lang="en-US" sz="850" dirty="0"/>
          </a:p>
        </p:txBody>
      </p:sp>
      <p:sp>
        <p:nvSpPr>
          <p:cNvPr id="8" name="Text 6"/>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19</a:t>
            </a:r>
            <a:endParaRPr lang="en-US" sz="850" dirty="0"/>
          </a:p>
        </p:txBody>
      </p:sp>
      <p:sp>
        <p:nvSpPr>
          <p:cNvPr id="9" name="Shape 7"/>
          <p:cNvSpPr/>
          <p:nvPr/>
        </p:nvSpPr>
        <p:spPr>
          <a:xfrm>
            <a:off x="411480" y="804672"/>
            <a:ext cx="8321040" cy="530352"/>
          </a:xfrm>
          <a:prstGeom prst="roundRect">
            <a:avLst>
              <a:gd name="adj" fmla="val 13793"/>
            </a:avLst>
          </a:prstGeom>
          <a:solidFill>
            <a:srgbClr val="4A1C1C"/>
          </a:solidFill>
          <a:ln w="12700">
            <a:solidFill>
              <a:srgbClr val="4A1C1C"/>
            </a:solidFill>
            <a:prstDash val="solid"/>
          </a:ln>
        </p:spPr>
      </p:sp>
      <p:sp>
        <p:nvSpPr>
          <p:cNvPr id="10" name="Text 8"/>
          <p:cNvSpPr/>
          <p:nvPr/>
        </p:nvSpPr>
        <p:spPr>
          <a:xfrm>
            <a:off x="594360" y="804672"/>
            <a:ext cx="7955280" cy="530352"/>
          </a:xfrm>
          <a:prstGeom prst="rect">
            <a:avLst/>
          </a:prstGeom>
          <a:noFill/>
          <a:ln/>
        </p:spPr>
        <p:txBody>
          <a:bodyPr wrap="square" lIns="0" tIns="0" rIns="0" bIns="0" rtlCol="0" anchor="ctr"/>
          <a:lstStyle/>
          <a:p>
            <a:pPr algn="ctr" indent="0" marL="0">
              <a:buNone/>
            </a:pPr>
            <a:r>
              <a:rPr lang="en-US" sz="1300" b="1" i="1" dirty="0">
                <a:solidFill>
                  <a:srgbClr val="FAF3E8"/>
                </a:solidFill>
                <a:latin typeface="Cambria" pitchFamily="34" charset="0"/>
                <a:ea typeface="Cambria" pitchFamily="34" charset="-122"/>
                <a:cs typeface="Cambria" pitchFamily="34" charset="-120"/>
              </a:rPr>
              <a:t>Instead of asking: "What mental health program should we offer?"  Ask: "What helps Veterans build lives they want to participate in?"</a:t>
            </a:r>
            <a:endParaRPr lang="en-US" sz="1300" dirty="0"/>
          </a:p>
        </p:txBody>
      </p:sp>
      <p:sp>
        <p:nvSpPr>
          <p:cNvPr id="11" name="Shape 9"/>
          <p:cNvSpPr/>
          <p:nvPr/>
        </p:nvSpPr>
        <p:spPr>
          <a:xfrm>
            <a:off x="411480" y="1463040"/>
            <a:ext cx="2633472" cy="1389888"/>
          </a:xfrm>
          <a:prstGeom prst="roundRect">
            <a:avLst>
              <a:gd name="adj" fmla="val 657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2" name="Shape 10"/>
          <p:cNvSpPr/>
          <p:nvPr/>
        </p:nvSpPr>
        <p:spPr>
          <a:xfrm>
            <a:off x="411480" y="1463040"/>
            <a:ext cx="2633472" cy="438912"/>
          </a:xfrm>
          <a:prstGeom prst="roundRect">
            <a:avLst>
              <a:gd name="adj" fmla="val 20833"/>
            </a:avLst>
          </a:prstGeom>
          <a:solidFill>
            <a:srgbClr val="4A1C1C"/>
          </a:solidFill>
          <a:ln w="12700">
            <a:solidFill>
              <a:srgbClr val="4A1C1C"/>
            </a:solidFill>
            <a:prstDash val="solid"/>
          </a:ln>
        </p:spPr>
      </p:sp>
      <p:sp>
        <p:nvSpPr>
          <p:cNvPr id="13" name="Shape 11"/>
          <p:cNvSpPr/>
          <p:nvPr/>
        </p:nvSpPr>
        <p:spPr>
          <a:xfrm>
            <a:off x="411480" y="1682496"/>
            <a:ext cx="2633472" cy="219456"/>
          </a:xfrm>
          <a:prstGeom prst="rect">
            <a:avLst/>
          </a:prstGeom>
          <a:solidFill>
            <a:srgbClr val="4A1C1C"/>
          </a:solidFill>
          <a:ln w="12700">
            <a:solidFill>
              <a:srgbClr val="4A1C1C"/>
            </a:solidFill>
            <a:prstDash val="solid"/>
          </a:ln>
        </p:spPr>
      </p:sp>
      <p:sp>
        <p:nvSpPr>
          <p:cNvPr id="14" name="Text 12"/>
          <p:cNvSpPr/>
          <p:nvPr/>
        </p:nvSpPr>
        <p:spPr>
          <a:xfrm>
            <a:off x="411480" y="1463040"/>
            <a:ext cx="2633472" cy="43891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Connection</a:t>
            </a:r>
            <a:endParaRPr lang="en-US" sz="1400" dirty="0"/>
          </a:p>
        </p:txBody>
      </p:sp>
      <p:sp>
        <p:nvSpPr>
          <p:cNvPr id="15" name="Text 13"/>
          <p:cNvSpPr/>
          <p:nvPr/>
        </p:nvSpPr>
        <p:spPr>
          <a:xfrm>
            <a:off x="521208" y="1993392"/>
            <a:ext cx="2414016" cy="786384"/>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Create recurring opportunities to belong — not one-time events.</a:t>
            </a:r>
            <a:endParaRPr lang="en-US" sz="1100" dirty="0"/>
          </a:p>
        </p:txBody>
      </p:sp>
      <p:sp>
        <p:nvSpPr>
          <p:cNvPr id="16" name="Shape 14"/>
          <p:cNvSpPr/>
          <p:nvPr/>
        </p:nvSpPr>
        <p:spPr>
          <a:xfrm>
            <a:off x="3200400" y="1463040"/>
            <a:ext cx="2633472" cy="1389888"/>
          </a:xfrm>
          <a:prstGeom prst="roundRect">
            <a:avLst>
              <a:gd name="adj" fmla="val 657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7" name="Shape 15"/>
          <p:cNvSpPr/>
          <p:nvPr/>
        </p:nvSpPr>
        <p:spPr>
          <a:xfrm>
            <a:off x="3200400" y="1463040"/>
            <a:ext cx="2633472" cy="438912"/>
          </a:xfrm>
          <a:prstGeom prst="roundRect">
            <a:avLst>
              <a:gd name="adj" fmla="val 20833"/>
            </a:avLst>
          </a:prstGeom>
          <a:solidFill>
            <a:srgbClr val="7B3030"/>
          </a:solidFill>
          <a:ln w="12700">
            <a:solidFill>
              <a:srgbClr val="7B3030"/>
            </a:solidFill>
            <a:prstDash val="solid"/>
          </a:ln>
        </p:spPr>
      </p:sp>
      <p:sp>
        <p:nvSpPr>
          <p:cNvPr id="18" name="Shape 16"/>
          <p:cNvSpPr/>
          <p:nvPr/>
        </p:nvSpPr>
        <p:spPr>
          <a:xfrm>
            <a:off x="3200400" y="1682496"/>
            <a:ext cx="2633472" cy="219456"/>
          </a:xfrm>
          <a:prstGeom prst="rect">
            <a:avLst/>
          </a:prstGeom>
          <a:solidFill>
            <a:srgbClr val="7B3030"/>
          </a:solidFill>
          <a:ln w="12700">
            <a:solidFill>
              <a:srgbClr val="7B3030"/>
            </a:solidFill>
            <a:prstDash val="solid"/>
          </a:ln>
        </p:spPr>
      </p:sp>
      <p:sp>
        <p:nvSpPr>
          <p:cNvPr id="19" name="Text 17"/>
          <p:cNvSpPr/>
          <p:nvPr/>
        </p:nvSpPr>
        <p:spPr>
          <a:xfrm>
            <a:off x="3200400" y="1463040"/>
            <a:ext cx="2633472" cy="43891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Purpose</a:t>
            </a:r>
            <a:endParaRPr lang="en-US" sz="1400" dirty="0"/>
          </a:p>
        </p:txBody>
      </p:sp>
      <p:sp>
        <p:nvSpPr>
          <p:cNvPr id="20" name="Text 18"/>
          <p:cNvSpPr/>
          <p:nvPr/>
        </p:nvSpPr>
        <p:spPr>
          <a:xfrm>
            <a:off x="3310128" y="1993392"/>
            <a:ext cx="2414016" cy="786384"/>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Create opportunities to contribute. Veterans often need to give, not just receive.</a:t>
            </a:r>
            <a:endParaRPr lang="en-US" sz="1100" dirty="0"/>
          </a:p>
        </p:txBody>
      </p:sp>
      <p:sp>
        <p:nvSpPr>
          <p:cNvPr id="21" name="Shape 19"/>
          <p:cNvSpPr/>
          <p:nvPr/>
        </p:nvSpPr>
        <p:spPr>
          <a:xfrm>
            <a:off x="5989320" y="1463040"/>
            <a:ext cx="2633472" cy="1389888"/>
          </a:xfrm>
          <a:prstGeom prst="roundRect">
            <a:avLst>
              <a:gd name="adj" fmla="val 657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2" name="Shape 20"/>
          <p:cNvSpPr/>
          <p:nvPr/>
        </p:nvSpPr>
        <p:spPr>
          <a:xfrm>
            <a:off x="5989320" y="1463040"/>
            <a:ext cx="2633472" cy="438912"/>
          </a:xfrm>
          <a:prstGeom prst="roundRect">
            <a:avLst>
              <a:gd name="adj" fmla="val 20833"/>
            </a:avLst>
          </a:prstGeom>
          <a:solidFill>
            <a:srgbClr val="A0522D"/>
          </a:solidFill>
          <a:ln w="12700">
            <a:solidFill>
              <a:srgbClr val="A0522D"/>
            </a:solidFill>
            <a:prstDash val="solid"/>
          </a:ln>
        </p:spPr>
      </p:sp>
      <p:sp>
        <p:nvSpPr>
          <p:cNvPr id="23" name="Shape 21"/>
          <p:cNvSpPr/>
          <p:nvPr/>
        </p:nvSpPr>
        <p:spPr>
          <a:xfrm>
            <a:off x="5989320" y="1682496"/>
            <a:ext cx="2633472" cy="219456"/>
          </a:xfrm>
          <a:prstGeom prst="rect">
            <a:avLst/>
          </a:prstGeom>
          <a:solidFill>
            <a:srgbClr val="A0522D"/>
          </a:solidFill>
          <a:ln w="12700">
            <a:solidFill>
              <a:srgbClr val="A0522D"/>
            </a:solidFill>
            <a:prstDash val="solid"/>
          </a:ln>
        </p:spPr>
      </p:sp>
      <p:sp>
        <p:nvSpPr>
          <p:cNvPr id="24" name="Text 22"/>
          <p:cNvSpPr/>
          <p:nvPr/>
        </p:nvSpPr>
        <p:spPr>
          <a:xfrm>
            <a:off x="5989320" y="1463040"/>
            <a:ext cx="2633472" cy="43891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Movement</a:t>
            </a:r>
            <a:endParaRPr lang="en-US" sz="1400" dirty="0"/>
          </a:p>
        </p:txBody>
      </p:sp>
      <p:sp>
        <p:nvSpPr>
          <p:cNvPr id="25" name="Text 23"/>
          <p:cNvSpPr/>
          <p:nvPr/>
        </p:nvSpPr>
        <p:spPr>
          <a:xfrm>
            <a:off x="6099048" y="1993392"/>
            <a:ext cx="2414016" cy="786384"/>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Make physical activity accessible, social, and part of community life.</a:t>
            </a:r>
            <a:endParaRPr lang="en-US" sz="1100" dirty="0"/>
          </a:p>
        </p:txBody>
      </p:sp>
      <p:sp>
        <p:nvSpPr>
          <p:cNvPr id="26" name="Shape 24"/>
          <p:cNvSpPr/>
          <p:nvPr/>
        </p:nvSpPr>
        <p:spPr>
          <a:xfrm>
            <a:off x="411480" y="3017520"/>
            <a:ext cx="2633472" cy="1389888"/>
          </a:xfrm>
          <a:prstGeom prst="roundRect">
            <a:avLst>
              <a:gd name="adj" fmla="val 657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7" name="Shape 25"/>
          <p:cNvSpPr/>
          <p:nvPr/>
        </p:nvSpPr>
        <p:spPr>
          <a:xfrm>
            <a:off x="411480" y="3017520"/>
            <a:ext cx="2633472" cy="438912"/>
          </a:xfrm>
          <a:prstGeom prst="roundRect">
            <a:avLst>
              <a:gd name="adj" fmla="val 20833"/>
            </a:avLst>
          </a:prstGeom>
          <a:solidFill>
            <a:srgbClr val="4A1C1C"/>
          </a:solidFill>
          <a:ln w="12700">
            <a:solidFill>
              <a:srgbClr val="4A1C1C"/>
            </a:solidFill>
            <a:prstDash val="solid"/>
          </a:ln>
        </p:spPr>
      </p:sp>
      <p:sp>
        <p:nvSpPr>
          <p:cNvPr id="28" name="Shape 26"/>
          <p:cNvSpPr/>
          <p:nvPr/>
        </p:nvSpPr>
        <p:spPr>
          <a:xfrm>
            <a:off x="411480" y="3236976"/>
            <a:ext cx="2633472" cy="219456"/>
          </a:xfrm>
          <a:prstGeom prst="rect">
            <a:avLst/>
          </a:prstGeom>
          <a:solidFill>
            <a:srgbClr val="4A1C1C"/>
          </a:solidFill>
          <a:ln w="12700">
            <a:solidFill>
              <a:srgbClr val="4A1C1C"/>
            </a:solidFill>
            <a:prstDash val="solid"/>
          </a:ln>
        </p:spPr>
      </p:sp>
      <p:sp>
        <p:nvSpPr>
          <p:cNvPr id="29" name="Text 27"/>
          <p:cNvSpPr/>
          <p:nvPr/>
        </p:nvSpPr>
        <p:spPr>
          <a:xfrm>
            <a:off x="411480" y="3017520"/>
            <a:ext cx="2633472" cy="43891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Creativity</a:t>
            </a:r>
            <a:endParaRPr lang="en-US" sz="1400" dirty="0"/>
          </a:p>
        </p:txBody>
      </p:sp>
      <p:sp>
        <p:nvSpPr>
          <p:cNvPr id="30" name="Text 28"/>
          <p:cNvSpPr/>
          <p:nvPr/>
        </p:nvSpPr>
        <p:spPr>
          <a:xfrm>
            <a:off x="521208" y="3547872"/>
            <a:ext cx="2414016" cy="786384"/>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Art, music, writing, cooking, outdoor activities. Expression is healing.</a:t>
            </a:r>
            <a:endParaRPr lang="en-US" sz="1100" dirty="0"/>
          </a:p>
        </p:txBody>
      </p:sp>
      <p:sp>
        <p:nvSpPr>
          <p:cNvPr id="31" name="Shape 29"/>
          <p:cNvSpPr/>
          <p:nvPr/>
        </p:nvSpPr>
        <p:spPr>
          <a:xfrm>
            <a:off x="3255264" y="3017520"/>
            <a:ext cx="2633472" cy="1389888"/>
          </a:xfrm>
          <a:prstGeom prst="roundRect">
            <a:avLst>
              <a:gd name="adj" fmla="val 657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32" name="Shape 30"/>
          <p:cNvSpPr/>
          <p:nvPr/>
        </p:nvSpPr>
        <p:spPr>
          <a:xfrm>
            <a:off x="3255264" y="3017520"/>
            <a:ext cx="2633472" cy="438912"/>
          </a:xfrm>
          <a:prstGeom prst="roundRect">
            <a:avLst>
              <a:gd name="adj" fmla="val 20833"/>
            </a:avLst>
          </a:prstGeom>
          <a:solidFill>
            <a:srgbClr val="7B3030"/>
          </a:solidFill>
          <a:ln w="12700">
            <a:solidFill>
              <a:srgbClr val="7B3030"/>
            </a:solidFill>
            <a:prstDash val="solid"/>
          </a:ln>
        </p:spPr>
      </p:sp>
      <p:sp>
        <p:nvSpPr>
          <p:cNvPr id="33" name="Shape 31"/>
          <p:cNvSpPr/>
          <p:nvPr/>
        </p:nvSpPr>
        <p:spPr>
          <a:xfrm>
            <a:off x="3255264" y="3236976"/>
            <a:ext cx="2633472" cy="219456"/>
          </a:xfrm>
          <a:prstGeom prst="rect">
            <a:avLst/>
          </a:prstGeom>
          <a:solidFill>
            <a:srgbClr val="7B3030"/>
          </a:solidFill>
          <a:ln w="12700">
            <a:solidFill>
              <a:srgbClr val="7B3030"/>
            </a:solidFill>
            <a:prstDash val="solid"/>
          </a:ln>
        </p:spPr>
      </p:sp>
      <p:sp>
        <p:nvSpPr>
          <p:cNvPr id="34" name="Text 32"/>
          <p:cNvSpPr/>
          <p:nvPr/>
        </p:nvSpPr>
        <p:spPr>
          <a:xfrm>
            <a:off x="3255264" y="3017520"/>
            <a:ext cx="2633472" cy="438912"/>
          </a:xfrm>
          <a:prstGeom prst="rect">
            <a:avLst/>
          </a:prstGeom>
          <a:noFill/>
          <a:ln/>
        </p:spPr>
        <p:txBody>
          <a:bodyPr wrap="square" lIns="0" tIns="0" rIns="0" bIns="0" rtlCol="0" anchor="ctr"/>
          <a:lstStyle/>
          <a:p>
            <a:pPr algn="ctr" indent="0" marL="0">
              <a:buNone/>
            </a:pPr>
            <a:r>
              <a:rPr lang="en-US" sz="1400" b="1" dirty="0">
                <a:solidFill>
                  <a:srgbClr val="FAF3E8"/>
                </a:solidFill>
                <a:latin typeface="Cambria" pitchFamily="34" charset="0"/>
                <a:ea typeface="Cambria" pitchFamily="34" charset="-122"/>
                <a:cs typeface="Cambria" pitchFamily="34" charset="-120"/>
              </a:rPr>
              <a:t>Meaning</a:t>
            </a:r>
            <a:endParaRPr lang="en-US" sz="1400" dirty="0"/>
          </a:p>
        </p:txBody>
      </p:sp>
      <p:sp>
        <p:nvSpPr>
          <p:cNvPr id="35" name="Text 33"/>
          <p:cNvSpPr/>
          <p:nvPr/>
        </p:nvSpPr>
        <p:spPr>
          <a:xfrm>
            <a:off x="3364992" y="3547872"/>
            <a:ext cx="2414016" cy="786384"/>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Help Veterans identify what matters after service. Identity work is clinical work.</a:t>
            </a:r>
            <a:endParaRPr lang="en-US" sz="1100" dirty="0"/>
          </a:p>
        </p:txBody>
      </p:sp>
      <p:sp>
        <p:nvSpPr>
          <p:cNvPr id="36" name="Shape 34"/>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37" name="Text 35"/>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400" b="1" i="1" dirty="0">
                <a:solidFill>
                  <a:srgbClr val="FAF3E8"/>
                </a:solidFill>
                <a:latin typeface="Cambria" pitchFamily="34" charset="0"/>
                <a:ea typeface="Cambria" pitchFamily="34" charset="-122"/>
                <a:cs typeface="Cambria" pitchFamily="34" charset="-120"/>
              </a:rPr>
              <a:t>Don't make wellness another appointment. Make it part of community life.</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The Three Lessons</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20</a:t>
            </a:r>
            <a:endParaRPr lang="en-US" sz="850" dirty="0"/>
          </a:p>
        </p:txBody>
      </p:sp>
      <p:sp>
        <p:nvSpPr>
          <p:cNvPr id="8" name="Shape 6"/>
          <p:cNvSpPr/>
          <p:nvPr/>
        </p:nvSpPr>
        <p:spPr>
          <a:xfrm>
            <a:off x="347472" y="804672"/>
            <a:ext cx="2651760" cy="3977640"/>
          </a:xfrm>
          <a:prstGeom prst="roundRect">
            <a:avLst>
              <a:gd name="adj" fmla="val 4138"/>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9" name="Shape 7"/>
          <p:cNvSpPr/>
          <p:nvPr/>
        </p:nvSpPr>
        <p:spPr>
          <a:xfrm>
            <a:off x="347472" y="804672"/>
            <a:ext cx="2651760" cy="502920"/>
          </a:xfrm>
          <a:prstGeom prst="roundRect">
            <a:avLst>
              <a:gd name="adj" fmla="val 21818"/>
            </a:avLst>
          </a:prstGeom>
          <a:solidFill>
            <a:srgbClr val="4A1C1C"/>
          </a:solidFill>
          <a:ln w="12700">
            <a:solidFill>
              <a:srgbClr val="4A1C1C"/>
            </a:solidFill>
            <a:prstDash val="solid"/>
          </a:ln>
        </p:spPr>
      </p:sp>
      <p:sp>
        <p:nvSpPr>
          <p:cNvPr id="10" name="Shape 8"/>
          <p:cNvSpPr/>
          <p:nvPr/>
        </p:nvSpPr>
        <p:spPr>
          <a:xfrm>
            <a:off x="347472" y="1024128"/>
            <a:ext cx="2651760" cy="283464"/>
          </a:xfrm>
          <a:prstGeom prst="rect">
            <a:avLst/>
          </a:prstGeom>
          <a:solidFill>
            <a:srgbClr val="4A1C1C"/>
          </a:solidFill>
          <a:ln w="12700">
            <a:solidFill>
              <a:srgbClr val="4A1C1C"/>
            </a:solidFill>
            <a:prstDash val="solid"/>
          </a:ln>
        </p:spPr>
      </p:sp>
      <p:sp>
        <p:nvSpPr>
          <p:cNvPr id="11" name="Text 9"/>
          <p:cNvSpPr/>
          <p:nvPr/>
        </p:nvSpPr>
        <p:spPr>
          <a:xfrm>
            <a:off x="347472" y="804672"/>
            <a:ext cx="2651760" cy="502920"/>
          </a:xfrm>
          <a:prstGeom prst="rect">
            <a:avLst/>
          </a:prstGeom>
          <a:noFill/>
          <a:ln/>
        </p:spPr>
        <p:txBody>
          <a:bodyPr wrap="square" lIns="0" tIns="0" rIns="0" bIns="0" rtlCol="0" anchor="ctr"/>
          <a:lstStyle/>
          <a:p>
            <a:pPr algn="ctr" indent="0" marL="0">
              <a:buNone/>
            </a:pPr>
            <a:r>
              <a:rPr lang="en-US" sz="1200" b="1" spc="100" kern="0" dirty="0">
                <a:solidFill>
                  <a:srgbClr val="FAF3E8"/>
                </a:solidFill>
                <a:latin typeface="Calibri" pitchFamily="34" charset="0"/>
                <a:ea typeface="Calibri" pitchFamily="34" charset="-122"/>
                <a:cs typeface="Calibri" pitchFamily="34" charset="-120"/>
              </a:rPr>
              <a:t>RESOURCES</a:t>
            </a:r>
            <a:endParaRPr lang="en-US" sz="1200" dirty="0"/>
          </a:p>
        </p:txBody>
      </p:sp>
      <p:sp>
        <p:nvSpPr>
          <p:cNvPr id="12" name="Text 10"/>
          <p:cNvSpPr/>
          <p:nvPr/>
        </p:nvSpPr>
        <p:spPr>
          <a:xfrm>
            <a:off x="457200" y="1389888"/>
            <a:ext cx="2432304" cy="384048"/>
          </a:xfrm>
          <a:prstGeom prst="rect">
            <a:avLst/>
          </a:prstGeom>
          <a:noFill/>
          <a:ln/>
        </p:spPr>
        <p:txBody>
          <a:bodyPr wrap="square" lIns="0" tIns="0" rIns="0" bIns="0" rtlCol="0" anchor="ctr"/>
          <a:lstStyle/>
          <a:p>
            <a:pPr algn="ctr" indent="0" marL="0">
              <a:buNone/>
            </a:pPr>
            <a:r>
              <a:rPr lang="en-US" sz="1250" b="1" dirty="0">
                <a:solidFill>
                  <a:srgbClr val="2C1A0E"/>
                </a:solidFill>
                <a:latin typeface="Cambria" pitchFamily="34" charset="0"/>
                <a:ea typeface="Cambria" pitchFamily="34" charset="-122"/>
                <a:cs typeface="Cambria" pitchFamily="34" charset="-120"/>
              </a:rPr>
              <a:t>Quad Cities</a:t>
            </a:r>
            <a:endParaRPr lang="en-US" sz="1250" dirty="0"/>
          </a:p>
        </p:txBody>
      </p:sp>
      <p:sp>
        <p:nvSpPr>
          <p:cNvPr id="13" name="Shape 11"/>
          <p:cNvSpPr/>
          <p:nvPr/>
        </p:nvSpPr>
        <p:spPr>
          <a:xfrm>
            <a:off x="548640" y="1828800"/>
            <a:ext cx="2249424" cy="0"/>
          </a:xfrm>
          <a:prstGeom prst="line">
            <a:avLst/>
          </a:prstGeom>
          <a:noFill/>
          <a:ln w="12700">
            <a:solidFill>
              <a:srgbClr val="C8922A"/>
            </a:solidFill>
            <a:prstDash val="solid"/>
          </a:ln>
        </p:spPr>
      </p:sp>
      <p:sp>
        <p:nvSpPr>
          <p:cNvPr id="14" name="Text 12"/>
          <p:cNvSpPr/>
          <p:nvPr/>
        </p:nvSpPr>
        <p:spPr>
          <a:xfrm>
            <a:off x="457200" y="1901952"/>
            <a:ext cx="2432304" cy="804672"/>
          </a:xfrm>
          <a:prstGeom prst="rect">
            <a:avLst/>
          </a:prstGeom>
          <a:noFill/>
          <a:ln/>
        </p:spPr>
        <p:txBody>
          <a:bodyPr wrap="square" lIns="0" tIns="0" rIns="0" bIns="0" rtlCol="0" anchor="ctr"/>
          <a:lstStyle/>
          <a:p>
            <a:pPr algn="ctr" indent="0" marL="0">
              <a:buNone/>
            </a:pPr>
            <a:r>
              <a:rPr lang="en-US" sz="1400" b="1" i="1" dirty="0">
                <a:solidFill>
                  <a:srgbClr val="4A1C1C"/>
                </a:solidFill>
                <a:latin typeface="Cambria" pitchFamily="34" charset="0"/>
                <a:ea typeface="Cambria" pitchFamily="34" charset="-122"/>
                <a:cs typeface="Cambria" pitchFamily="34" charset="-120"/>
              </a:rPr>
              <a:t>"Bring the resources together."</a:t>
            </a:r>
            <a:endParaRPr lang="en-US" sz="1400" dirty="0"/>
          </a:p>
        </p:txBody>
      </p:sp>
      <p:sp>
        <p:nvSpPr>
          <p:cNvPr id="15" name="Shape 13"/>
          <p:cNvSpPr/>
          <p:nvPr/>
        </p:nvSpPr>
        <p:spPr>
          <a:xfrm>
            <a:off x="548640" y="2743200"/>
            <a:ext cx="2249424" cy="0"/>
          </a:xfrm>
          <a:prstGeom prst="line">
            <a:avLst/>
          </a:prstGeom>
          <a:noFill/>
          <a:ln w="6350">
            <a:solidFill>
              <a:srgbClr val="E8D5BC"/>
            </a:solidFill>
            <a:prstDash val="solid"/>
          </a:ln>
        </p:spPr>
      </p:sp>
      <p:sp>
        <p:nvSpPr>
          <p:cNvPr id="16" name="Text 14"/>
          <p:cNvSpPr/>
          <p:nvPr/>
        </p:nvSpPr>
        <p:spPr>
          <a:xfrm>
            <a:off x="457200" y="2816352"/>
            <a:ext cx="2432304" cy="1828800"/>
          </a:xfrm>
          <a:prstGeom prst="rect">
            <a:avLst/>
          </a:prstGeom>
          <a:noFill/>
          <a:ln/>
        </p:spPr>
        <p:txBody>
          <a:bodyPr wrap="square" lIns="0" tIns="0" rIns="0" bIns="0" rtlCol="0" anchor="t"/>
          <a:lstStyle/>
          <a:p>
            <a:pPr algn="ctr" indent="0" marL="0">
              <a:buNone/>
            </a:pPr>
            <a:r>
              <a:rPr lang="en-US" sz="1100" dirty="0">
                <a:solidFill>
                  <a:srgbClr val="5C3A1E"/>
                </a:solidFill>
                <a:latin typeface="Calibri" pitchFamily="34" charset="0"/>
                <a:ea typeface="Calibri" pitchFamily="34" charset="-122"/>
                <a:cs typeface="Calibri" pitchFamily="34" charset="-120"/>
              </a:rPr>
              <a:t>Coordination is itself a Veteran resource. No single organization needs to do everything. Bring the system to the Veteran.</a:t>
            </a:r>
            <a:endParaRPr lang="en-US" sz="1100" dirty="0"/>
          </a:p>
        </p:txBody>
      </p:sp>
      <p:sp>
        <p:nvSpPr>
          <p:cNvPr id="17" name="Shape 15"/>
          <p:cNvSpPr/>
          <p:nvPr/>
        </p:nvSpPr>
        <p:spPr>
          <a:xfrm>
            <a:off x="3200400" y="804672"/>
            <a:ext cx="2651760" cy="3977640"/>
          </a:xfrm>
          <a:prstGeom prst="roundRect">
            <a:avLst>
              <a:gd name="adj" fmla="val 4138"/>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8" name="Shape 16"/>
          <p:cNvSpPr/>
          <p:nvPr/>
        </p:nvSpPr>
        <p:spPr>
          <a:xfrm>
            <a:off x="3200400" y="804672"/>
            <a:ext cx="2651760" cy="502920"/>
          </a:xfrm>
          <a:prstGeom prst="roundRect">
            <a:avLst>
              <a:gd name="adj" fmla="val 21818"/>
            </a:avLst>
          </a:prstGeom>
          <a:solidFill>
            <a:srgbClr val="7B3030"/>
          </a:solidFill>
          <a:ln w="12700">
            <a:solidFill>
              <a:srgbClr val="7B3030"/>
            </a:solidFill>
            <a:prstDash val="solid"/>
          </a:ln>
        </p:spPr>
      </p:sp>
      <p:sp>
        <p:nvSpPr>
          <p:cNvPr id="19" name="Shape 17"/>
          <p:cNvSpPr/>
          <p:nvPr/>
        </p:nvSpPr>
        <p:spPr>
          <a:xfrm>
            <a:off x="3200400" y="1024128"/>
            <a:ext cx="2651760" cy="283464"/>
          </a:xfrm>
          <a:prstGeom prst="rect">
            <a:avLst/>
          </a:prstGeom>
          <a:solidFill>
            <a:srgbClr val="7B3030"/>
          </a:solidFill>
          <a:ln w="12700">
            <a:solidFill>
              <a:srgbClr val="7B3030"/>
            </a:solidFill>
            <a:prstDash val="solid"/>
          </a:ln>
        </p:spPr>
      </p:sp>
      <p:sp>
        <p:nvSpPr>
          <p:cNvPr id="20" name="Text 18"/>
          <p:cNvSpPr/>
          <p:nvPr/>
        </p:nvSpPr>
        <p:spPr>
          <a:xfrm>
            <a:off x="3200400" y="804672"/>
            <a:ext cx="2651760" cy="502920"/>
          </a:xfrm>
          <a:prstGeom prst="rect">
            <a:avLst/>
          </a:prstGeom>
          <a:noFill/>
          <a:ln/>
        </p:spPr>
        <p:txBody>
          <a:bodyPr wrap="square" lIns="0" tIns="0" rIns="0" bIns="0" rtlCol="0" anchor="ctr"/>
          <a:lstStyle/>
          <a:p>
            <a:pPr algn="ctr" indent="0" marL="0">
              <a:buNone/>
            </a:pPr>
            <a:r>
              <a:rPr lang="en-US" sz="1200" b="1" spc="100" kern="0" dirty="0">
                <a:solidFill>
                  <a:srgbClr val="FAF3E8"/>
                </a:solidFill>
                <a:latin typeface="Calibri" pitchFamily="34" charset="0"/>
                <a:ea typeface="Calibri" pitchFamily="34" charset="-122"/>
                <a:cs typeface="Calibri" pitchFamily="34" charset="-120"/>
              </a:rPr>
              <a:t>RECOVERY</a:t>
            </a:r>
            <a:endParaRPr lang="en-US" sz="1200" dirty="0"/>
          </a:p>
        </p:txBody>
      </p:sp>
      <p:sp>
        <p:nvSpPr>
          <p:cNvPr id="21" name="Text 19"/>
          <p:cNvSpPr/>
          <p:nvPr/>
        </p:nvSpPr>
        <p:spPr>
          <a:xfrm>
            <a:off x="3310128" y="1389888"/>
            <a:ext cx="2432304" cy="384048"/>
          </a:xfrm>
          <a:prstGeom prst="rect">
            <a:avLst/>
          </a:prstGeom>
          <a:noFill/>
          <a:ln/>
        </p:spPr>
        <p:txBody>
          <a:bodyPr wrap="square" lIns="0" tIns="0" rIns="0" bIns="0" rtlCol="0" anchor="ctr"/>
          <a:lstStyle/>
          <a:p>
            <a:pPr algn="ctr" indent="0" marL="0">
              <a:buNone/>
            </a:pPr>
            <a:r>
              <a:rPr lang="en-US" sz="1250" b="1" dirty="0">
                <a:solidFill>
                  <a:srgbClr val="2C1A0E"/>
                </a:solidFill>
                <a:latin typeface="Cambria" pitchFamily="34" charset="0"/>
                <a:ea typeface="Cambria" pitchFamily="34" charset="-122"/>
                <a:cs typeface="Cambria" pitchFamily="34" charset="-120"/>
              </a:rPr>
              <a:t>Road Home + A Safe Haven</a:t>
            </a:r>
            <a:endParaRPr lang="en-US" sz="1250" dirty="0"/>
          </a:p>
        </p:txBody>
      </p:sp>
      <p:sp>
        <p:nvSpPr>
          <p:cNvPr id="22" name="Shape 20"/>
          <p:cNvSpPr/>
          <p:nvPr/>
        </p:nvSpPr>
        <p:spPr>
          <a:xfrm>
            <a:off x="3401568" y="1828800"/>
            <a:ext cx="2249424" cy="0"/>
          </a:xfrm>
          <a:prstGeom prst="line">
            <a:avLst/>
          </a:prstGeom>
          <a:noFill/>
          <a:ln w="12700">
            <a:solidFill>
              <a:srgbClr val="C8922A"/>
            </a:solidFill>
            <a:prstDash val="solid"/>
          </a:ln>
        </p:spPr>
      </p:sp>
      <p:sp>
        <p:nvSpPr>
          <p:cNvPr id="23" name="Text 21"/>
          <p:cNvSpPr/>
          <p:nvPr/>
        </p:nvSpPr>
        <p:spPr>
          <a:xfrm>
            <a:off x="3310128" y="1901952"/>
            <a:ext cx="2432304" cy="804672"/>
          </a:xfrm>
          <a:prstGeom prst="rect">
            <a:avLst/>
          </a:prstGeom>
          <a:noFill/>
          <a:ln/>
        </p:spPr>
        <p:txBody>
          <a:bodyPr wrap="square" lIns="0" tIns="0" rIns="0" bIns="0" rtlCol="0" anchor="ctr"/>
          <a:lstStyle/>
          <a:p>
            <a:pPr algn="ctr" indent="0" marL="0">
              <a:buNone/>
            </a:pPr>
            <a:r>
              <a:rPr lang="en-US" sz="1400" b="1" i="1" dirty="0">
                <a:solidFill>
                  <a:srgbClr val="7B3030"/>
                </a:solidFill>
                <a:latin typeface="Cambria" pitchFamily="34" charset="0"/>
                <a:ea typeface="Cambria" pitchFamily="34" charset="-122"/>
                <a:cs typeface="Cambria" pitchFamily="34" charset="-120"/>
              </a:rPr>
              <a:t>"Bring the care together."</a:t>
            </a:r>
            <a:endParaRPr lang="en-US" sz="1400" dirty="0"/>
          </a:p>
        </p:txBody>
      </p:sp>
      <p:sp>
        <p:nvSpPr>
          <p:cNvPr id="24" name="Shape 22"/>
          <p:cNvSpPr/>
          <p:nvPr/>
        </p:nvSpPr>
        <p:spPr>
          <a:xfrm>
            <a:off x="3401568" y="2743200"/>
            <a:ext cx="2249424" cy="0"/>
          </a:xfrm>
          <a:prstGeom prst="line">
            <a:avLst/>
          </a:prstGeom>
          <a:noFill/>
          <a:ln w="6350">
            <a:solidFill>
              <a:srgbClr val="E8D5BC"/>
            </a:solidFill>
            <a:prstDash val="solid"/>
          </a:ln>
        </p:spPr>
      </p:sp>
      <p:sp>
        <p:nvSpPr>
          <p:cNvPr id="25" name="Text 23"/>
          <p:cNvSpPr/>
          <p:nvPr/>
        </p:nvSpPr>
        <p:spPr>
          <a:xfrm>
            <a:off x="3310128" y="2816352"/>
            <a:ext cx="2432304" cy="1828800"/>
          </a:xfrm>
          <a:prstGeom prst="rect">
            <a:avLst/>
          </a:prstGeom>
          <a:noFill/>
          <a:ln/>
        </p:spPr>
        <p:txBody>
          <a:bodyPr wrap="square" lIns="0" tIns="0" rIns="0" bIns="0" rtlCol="0" anchor="t"/>
          <a:lstStyle/>
          <a:p>
            <a:pPr algn="ctr" indent="0" marL="0">
              <a:buNone/>
            </a:pPr>
            <a:r>
              <a:rPr lang="en-US" sz="1100" dirty="0">
                <a:solidFill>
                  <a:srgbClr val="5C3A1E"/>
                </a:solidFill>
                <a:latin typeface="Calibri" pitchFamily="34" charset="0"/>
                <a:ea typeface="Calibri" pitchFamily="34" charset="-122"/>
                <a:cs typeface="Calibri" pitchFamily="34" charset="-120"/>
              </a:rPr>
              <a:t>Mental health cannot be treated in isolation from housing, stability, and human connection. Integration is the innovation.</a:t>
            </a:r>
            <a:endParaRPr lang="en-US" sz="1100" dirty="0"/>
          </a:p>
        </p:txBody>
      </p:sp>
      <p:sp>
        <p:nvSpPr>
          <p:cNvPr id="26" name="Shape 24"/>
          <p:cNvSpPr/>
          <p:nvPr/>
        </p:nvSpPr>
        <p:spPr>
          <a:xfrm>
            <a:off x="6053328" y="804672"/>
            <a:ext cx="2651760" cy="3977640"/>
          </a:xfrm>
          <a:prstGeom prst="roundRect">
            <a:avLst>
              <a:gd name="adj" fmla="val 4138"/>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7" name="Shape 25"/>
          <p:cNvSpPr/>
          <p:nvPr/>
        </p:nvSpPr>
        <p:spPr>
          <a:xfrm>
            <a:off x="6053328" y="804672"/>
            <a:ext cx="2651760" cy="502920"/>
          </a:xfrm>
          <a:prstGeom prst="roundRect">
            <a:avLst>
              <a:gd name="adj" fmla="val 21818"/>
            </a:avLst>
          </a:prstGeom>
          <a:solidFill>
            <a:srgbClr val="A0522D"/>
          </a:solidFill>
          <a:ln w="12700">
            <a:solidFill>
              <a:srgbClr val="A0522D"/>
            </a:solidFill>
            <a:prstDash val="solid"/>
          </a:ln>
        </p:spPr>
      </p:sp>
      <p:sp>
        <p:nvSpPr>
          <p:cNvPr id="28" name="Shape 26"/>
          <p:cNvSpPr/>
          <p:nvPr/>
        </p:nvSpPr>
        <p:spPr>
          <a:xfrm>
            <a:off x="6053328" y="1024128"/>
            <a:ext cx="2651760" cy="283464"/>
          </a:xfrm>
          <a:prstGeom prst="rect">
            <a:avLst/>
          </a:prstGeom>
          <a:solidFill>
            <a:srgbClr val="A0522D"/>
          </a:solidFill>
          <a:ln w="12700">
            <a:solidFill>
              <a:srgbClr val="A0522D"/>
            </a:solidFill>
            <a:prstDash val="solid"/>
          </a:ln>
        </p:spPr>
      </p:sp>
      <p:sp>
        <p:nvSpPr>
          <p:cNvPr id="29" name="Text 27"/>
          <p:cNvSpPr/>
          <p:nvPr/>
        </p:nvSpPr>
        <p:spPr>
          <a:xfrm>
            <a:off x="6053328" y="804672"/>
            <a:ext cx="2651760" cy="502920"/>
          </a:xfrm>
          <a:prstGeom prst="rect">
            <a:avLst/>
          </a:prstGeom>
          <a:noFill/>
          <a:ln/>
        </p:spPr>
        <p:txBody>
          <a:bodyPr wrap="square" lIns="0" tIns="0" rIns="0" bIns="0" rtlCol="0" anchor="ctr"/>
          <a:lstStyle/>
          <a:p>
            <a:pPr algn="ctr" indent="0" marL="0">
              <a:buNone/>
            </a:pPr>
            <a:r>
              <a:rPr lang="en-US" sz="1200" b="1" spc="100" kern="0" dirty="0">
                <a:solidFill>
                  <a:srgbClr val="FAF3E8"/>
                </a:solidFill>
                <a:latin typeface="Calibri" pitchFamily="34" charset="0"/>
                <a:ea typeface="Calibri" pitchFamily="34" charset="-122"/>
                <a:cs typeface="Calibri" pitchFamily="34" charset="-120"/>
              </a:rPr>
              <a:t>LONG-TERM WELLNESS</a:t>
            </a:r>
            <a:endParaRPr lang="en-US" sz="1200" dirty="0"/>
          </a:p>
        </p:txBody>
      </p:sp>
      <p:sp>
        <p:nvSpPr>
          <p:cNvPr id="30" name="Text 28"/>
          <p:cNvSpPr/>
          <p:nvPr/>
        </p:nvSpPr>
        <p:spPr>
          <a:xfrm>
            <a:off x="6163056" y="1389888"/>
            <a:ext cx="2432304" cy="384048"/>
          </a:xfrm>
          <a:prstGeom prst="rect">
            <a:avLst/>
          </a:prstGeom>
          <a:noFill/>
          <a:ln/>
        </p:spPr>
        <p:txBody>
          <a:bodyPr wrap="square" lIns="0" tIns="0" rIns="0" bIns="0" rtlCol="0" anchor="ctr"/>
          <a:lstStyle/>
          <a:p>
            <a:pPr algn="ctr" indent="0" marL="0">
              <a:buNone/>
            </a:pPr>
            <a:r>
              <a:rPr lang="en-US" sz="1250" b="1" dirty="0">
                <a:solidFill>
                  <a:srgbClr val="2C1A0E"/>
                </a:solidFill>
                <a:latin typeface="Cambria" pitchFamily="34" charset="0"/>
                <a:ea typeface="Cambria" pitchFamily="34" charset="-122"/>
                <a:cs typeface="Cambria" pitchFamily="34" charset="-120"/>
              </a:rPr>
              <a:t>Whole Health + Vet Tix</a:t>
            </a:r>
            <a:endParaRPr lang="en-US" sz="1250" dirty="0"/>
          </a:p>
        </p:txBody>
      </p:sp>
      <p:sp>
        <p:nvSpPr>
          <p:cNvPr id="31" name="Shape 29"/>
          <p:cNvSpPr/>
          <p:nvPr/>
        </p:nvSpPr>
        <p:spPr>
          <a:xfrm>
            <a:off x="6254496" y="1828800"/>
            <a:ext cx="2249424" cy="0"/>
          </a:xfrm>
          <a:prstGeom prst="line">
            <a:avLst/>
          </a:prstGeom>
          <a:noFill/>
          <a:ln w="12700">
            <a:solidFill>
              <a:srgbClr val="C8922A"/>
            </a:solidFill>
            <a:prstDash val="solid"/>
          </a:ln>
        </p:spPr>
      </p:sp>
      <p:sp>
        <p:nvSpPr>
          <p:cNvPr id="32" name="Text 30"/>
          <p:cNvSpPr/>
          <p:nvPr/>
        </p:nvSpPr>
        <p:spPr>
          <a:xfrm>
            <a:off x="6163056" y="1901952"/>
            <a:ext cx="2432304" cy="804672"/>
          </a:xfrm>
          <a:prstGeom prst="rect">
            <a:avLst/>
          </a:prstGeom>
          <a:noFill/>
          <a:ln/>
        </p:spPr>
        <p:txBody>
          <a:bodyPr wrap="square" lIns="0" tIns="0" rIns="0" bIns="0" rtlCol="0" anchor="ctr"/>
          <a:lstStyle/>
          <a:p>
            <a:pPr algn="ctr" indent="0" marL="0">
              <a:buNone/>
            </a:pPr>
            <a:r>
              <a:rPr lang="en-US" sz="1400" b="1" i="1" dirty="0">
                <a:solidFill>
                  <a:srgbClr val="A0522D"/>
                </a:solidFill>
                <a:latin typeface="Cambria" pitchFamily="34" charset="0"/>
                <a:ea typeface="Cambria" pitchFamily="34" charset="-122"/>
                <a:cs typeface="Cambria" pitchFamily="34" charset="-120"/>
              </a:rPr>
              <a:t>"Bring the person's life back."</a:t>
            </a:r>
            <a:endParaRPr lang="en-US" sz="1400" dirty="0"/>
          </a:p>
        </p:txBody>
      </p:sp>
      <p:sp>
        <p:nvSpPr>
          <p:cNvPr id="33" name="Shape 31"/>
          <p:cNvSpPr/>
          <p:nvPr/>
        </p:nvSpPr>
        <p:spPr>
          <a:xfrm>
            <a:off x="6254496" y="2743200"/>
            <a:ext cx="2249424" cy="0"/>
          </a:xfrm>
          <a:prstGeom prst="line">
            <a:avLst/>
          </a:prstGeom>
          <a:noFill/>
          <a:ln w="6350">
            <a:solidFill>
              <a:srgbClr val="E8D5BC"/>
            </a:solidFill>
            <a:prstDash val="solid"/>
          </a:ln>
        </p:spPr>
      </p:sp>
      <p:sp>
        <p:nvSpPr>
          <p:cNvPr id="34" name="Text 32"/>
          <p:cNvSpPr/>
          <p:nvPr/>
        </p:nvSpPr>
        <p:spPr>
          <a:xfrm>
            <a:off x="6163056" y="2816352"/>
            <a:ext cx="2432304" cy="1828800"/>
          </a:xfrm>
          <a:prstGeom prst="rect">
            <a:avLst/>
          </a:prstGeom>
          <a:noFill/>
          <a:ln/>
        </p:spPr>
        <p:txBody>
          <a:bodyPr wrap="square" lIns="0" tIns="0" rIns="0" bIns="0" rtlCol="0" anchor="t"/>
          <a:lstStyle/>
          <a:p>
            <a:pPr algn="ctr" indent="0" marL="0">
              <a:buNone/>
            </a:pPr>
            <a:r>
              <a:rPr lang="en-US" sz="1100" dirty="0">
                <a:solidFill>
                  <a:srgbClr val="5C3A1E"/>
                </a:solidFill>
                <a:latin typeface="Calibri" pitchFamily="34" charset="0"/>
                <a:ea typeface="Calibri" pitchFamily="34" charset="-122"/>
                <a:cs typeface="Calibri" pitchFamily="34" charset="-120"/>
              </a:rPr>
              <a:t>Start with what matters to the Veteran — not what diagnosis they carry. The goal is a life worth living.</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Text 1"/>
          <p:cNvSpPr/>
          <p:nvPr/>
        </p:nvSpPr>
        <p:spPr>
          <a:xfrm>
            <a:off x="457200" y="256032"/>
            <a:ext cx="8229600" cy="457200"/>
          </a:xfrm>
          <a:prstGeom prst="rect">
            <a:avLst/>
          </a:prstGeom>
          <a:noFill/>
          <a:ln/>
        </p:spPr>
        <p:txBody>
          <a:bodyPr wrap="square" lIns="0" tIns="0" rIns="0" bIns="0" rtlCol="0" anchor="ctr"/>
          <a:lstStyle/>
          <a:p>
            <a:pPr indent="0" marL="0">
              <a:buNone/>
            </a:pPr>
            <a:r>
              <a:rPr lang="en-US" sz="2800" b="1" dirty="0">
                <a:solidFill>
                  <a:srgbClr val="FAF3E8"/>
                </a:solidFill>
                <a:latin typeface="Cambria" pitchFamily="34" charset="0"/>
                <a:ea typeface="Cambria" pitchFamily="34" charset="-122"/>
                <a:cs typeface="Cambria" pitchFamily="34" charset="-120"/>
              </a:rPr>
              <a:t>From Surviving to Thriving</a:t>
            </a:r>
            <a:endParaRPr lang="en-US" sz="2800" dirty="0"/>
          </a:p>
        </p:txBody>
      </p:sp>
      <p:sp>
        <p:nvSpPr>
          <p:cNvPr id="4" name="Shape 2"/>
          <p:cNvSpPr/>
          <p:nvPr/>
        </p:nvSpPr>
        <p:spPr>
          <a:xfrm>
            <a:off x="365760" y="868680"/>
            <a:ext cx="1993392" cy="3246120"/>
          </a:xfrm>
          <a:prstGeom prst="roundRect">
            <a:avLst>
              <a:gd name="adj" fmla="val 4587"/>
            </a:avLst>
          </a:prstGeom>
          <a:solidFill>
            <a:srgbClr val="7B3030"/>
          </a:solidFill>
          <a:ln w="12700">
            <a:solidFill>
              <a:srgbClr val="C8922A"/>
            </a:solidFill>
            <a:prstDash val="solid"/>
          </a:ln>
          <a:effectLst>
            <a:outerShdw sx="100000" sy="100000" kx="0" ky="0" algn="bl" rotWithShape="0" blurRad="88900" dist="25400" dir="2700000">
              <a:srgbClr val="000000">
                <a:alpha val="20000"/>
              </a:srgbClr>
            </a:outerShdw>
          </a:effectLst>
        </p:spPr>
      </p:sp>
      <p:sp>
        <p:nvSpPr>
          <p:cNvPr id="5" name="Text 3"/>
          <p:cNvSpPr/>
          <p:nvPr/>
        </p:nvSpPr>
        <p:spPr>
          <a:xfrm>
            <a:off x="365760" y="978408"/>
            <a:ext cx="1993392" cy="411480"/>
          </a:xfrm>
          <a:prstGeom prst="rect">
            <a:avLst/>
          </a:prstGeom>
          <a:noFill/>
          <a:ln/>
        </p:spPr>
        <p:txBody>
          <a:bodyPr wrap="square" lIns="0" tIns="0" rIns="0" bIns="0" rtlCol="0" anchor="ctr"/>
          <a:lstStyle/>
          <a:p>
            <a:pPr algn="ctr" indent="0" marL="0">
              <a:buNone/>
            </a:pPr>
            <a:r>
              <a:rPr lang="en-US" sz="1300" b="1" spc="120" kern="0" dirty="0">
                <a:solidFill>
                  <a:srgbClr val="FAF3E8"/>
                </a:solidFill>
                <a:latin typeface="Calibri" pitchFamily="34" charset="0"/>
                <a:ea typeface="Calibri" pitchFamily="34" charset="-122"/>
                <a:cs typeface="Calibri" pitchFamily="34" charset="-120"/>
              </a:rPr>
              <a:t>SURVIVING</a:t>
            </a:r>
            <a:endParaRPr lang="en-US" sz="1300" dirty="0"/>
          </a:p>
        </p:txBody>
      </p:sp>
      <p:sp>
        <p:nvSpPr>
          <p:cNvPr id="6" name="Shape 4"/>
          <p:cNvSpPr/>
          <p:nvPr/>
        </p:nvSpPr>
        <p:spPr>
          <a:xfrm>
            <a:off x="566928" y="1435608"/>
            <a:ext cx="1591056" cy="0"/>
          </a:xfrm>
          <a:prstGeom prst="line">
            <a:avLst/>
          </a:prstGeom>
          <a:noFill/>
          <a:ln w="9525">
            <a:solidFill>
              <a:srgbClr val="C8922A"/>
            </a:solidFill>
            <a:prstDash val="solid"/>
          </a:ln>
        </p:spPr>
      </p:sp>
      <p:sp>
        <p:nvSpPr>
          <p:cNvPr id="7" name="Text 5"/>
          <p:cNvSpPr/>
          <p:nvPr/>
        </p:nvSpPr>
        <p:spPr>
          <a:xfrm>
            <a:off x="475488" y="155448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Crisis</a:t>
            </a:r>
            <a:endParaRPr lang="en-US" sz="1200" dirty="0"/>
          </a:p>
        </p:txBody>
      </p:sp>
      <p:sp>
        <p:nvSpPr>
          <p:cNvPr id="8" name="Text 6"/>
          <p:cNvSpPr/>
          <p:nvPr/>
        </p:nvSpPr>
        <p:spPr>
          <a:xfrm>
            <a:off x="475488" y="205740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Instability</a:t>
            </a:r>
            <a:endParaRPr lang="en-US" sz="1200" dirty="0"/>
          </a:p>
        </p:txBody>
      </p:sp>
      <p:sp>
        <p:nvSpPr>
          <p:cNvPr id="9" name="Text 7"/>
          <p:cNvSpPr/>
          <p:nvPr/>
        </p:nvSpPr>
        <p:spPr>
          <a:xfrm>
            <a:off x="475488" y="256032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Isolation</a:t>
            </a:r>
            <a:endParaRPr lang="en-US" sz="1200" dirty="0"/>
          </a:p>
        </p:txBody>
      </p:sp>
      <p:sp>
        <p:nvSpPr>
          <p:cNvPr id="10" name="Text 8"/>
          <p:cNvSpPr/>
          <p:nvPr/>
        </p:nvSpPr>
        <p:spPr>
          <a:xfrm>
            <a:off x="2359152" y="2240280"/>
            <a:ext cx="164592" cy="457200"/>
          </a:xfrm>
          <a:prstGeom prst="rect">
            <a:avLst/>
          </a:prstGeom>
          <a:noFill/>
          <a:ln/>
        </p:spPr>
        <p:txBody>
          <a:bodyPr wrap="square" lIns="0" tIns="0" rIns="0" bIns="0" rtlCol="0" anchor="ctr"/>
          <a:lstStyle/>
          <a:p>
            <a:pPr algn="ctr" indent="0" marL="0">
              <a:buNone/>
            </a:pPr>
            <a:r>
              <a:rPr lang="en-US" sz="1800" dirty="0">
                <a:solidFill>
                  <a:srgbClr val="C8922A"/>
                </a:solidFill>
                <a:latin typeface="Calibri" pitchFamily="34" charset="0"/>
                <a:ea typeface="Calibri" pitchFamily="34" charset="-122"/>
                <a:cs typeface="Calibri" pitchFamily="34" charset="-120"/>
              </a:rPr>
              <a:t>→</a:t>
            </a:r>
            <a:endParaRPr lang="en-US" sz="1800" dirty="0"/>
          </a:p>
        </p:txBody>
      </p:sp>
      <p:sp>
        <p:nvSpPr>
          <p:cNvPr id="11" name="Shape 9"/>
          <p:cNvSpPr/>
          <p:nvPr/>
        </p:nvSpPr>
        <p:spPr>
          <a:xfrm>
            <a:off x="2514600" y="868680"/>
            <a:ext cx="1993392" cy="3246120"/>
          </a:xfrm>
          <a:prstGeom prst="roundRect">
            <a:avLst>
              <a:gd name="adj" fmla="val 4587"/>
            </a:avLst>
          </a:prstGeom>
          <a:solidFill>
            <a:srgbClr val="A0522D"/>
          </a:solidFill>
          <a:ln w="12700">
            <a:solidFill>
              <a:srgbClr val="C8922A"/>
            </a:solidFill>
            <a:prstDash val="solid"/>
          </a:ln>
          <a:effectLst>
            <a:outerShdw sx="100000" sy="100000" kx="0" ky="0" algn="bl" rotWithShape="0" blurRad="88900" dist="25400" dir="2700000">
              <a:srgbClr val="000000">
                <a:alpha val="20000"/>
              </a:srgbClr>
            </a:outerShdw>
          </a:effectLst>
        </p:spPr>
      </p:sp>
      <p:sp>
        <p:nvSpPr>
          <p:cNvPr id="12" name="Text 10"/>
          <p:cNvSpPr/>
          <p:nvPr/>
        </p:nvSpPr>
        <p:spPr>
          <a:xfrm>
            <a:off x="2514600" y="978408"/>
            <a:ext cx="1993392" cy="411480"/>
          </a:xfrm>
          <a:prstGeom prst="rect">
            <a:avLst/>
          </a:prstGeom>
          <a:noFill/>
          <a:ln/>
        </p:spPr>
        <p:txBody>
          <a:bodyPr wrap="square" lIns="0" tIns="0" rIns="0" bIns="0" rtlCol="0" anchor="ctr"/>
          <a:lstStyle/>
          <a:p>
            <a:pPr algn="ctr" indent="0" marL="0">
              <a:buNone/>
            </a:pPr>
            <a:r>
              <a:rPr lang="en-US" sz="1300" b="1" spc="120" kern="0" dirty="0">
                <a:solidFill>
                  <a:srgbClr val="FAF3E8"/>
                </a:solidFill>
                <a:latin typeface="Calibri" pitchFamily="34" charset="0"/>
                <a:ea typeface="Calibri" pitchFamily="34" charset="-122"/>
                <a:cs typeface="Calibri" pitchFamily="34" charset="-120"/>
              </a:rPr>
              <a:t>ACCESSING</a:t>
            </a:r>
            <a:endParaRPr lang="en-US" sz="1300" dirty="0"/>
          </a:p>
        </p:txBody>
      </p:sp>
      <p:sp>
        <p:nvSpPr>
          <p:cNvPr id="13" name="Shape 11"/>
          <p:cNvSpPr/>
          <p:nvPr/>
        </p:nvSpPr>
        <p:spPr>
          <a:xfrm>
            <a:off x="2715768" y="1435608"/>
            <a:ext cx="1591056" cy="0"/>
          </a:xfrm>
          <a:prstGeom prst="line">
            <a:avLst/>
          </a:prstGeom>
          <a:noFill/>
          <a:ln w="9525">
            <a:solidFill>
              <a:srgbClr val="C8922A"/>
            </a:solidFill>
            <a:prstDash val="solid"/>
          </a:ln>
        </p:spPr>
      </p:sp>
      <p:sp>
        <p:nvSpPr>
          <p:cNvPr id="14" name="Text 12"/>
          <p:cNvSpPr/>
          <p:nvPr/>
        </p:nvSpPr>
        <p:spPr>
          <a:xfrm>
            <a:off x="2624328" y="155448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Resources</a:t>
            </a:r>
            <a:endParaRPr lang="en-US" sz="1200" dirty="0"/>
          </a:p>
        </p:txBody>
      </p:sp>
      <p:sp>
        <p:nvSpPr>
          <p:cNvPr id="15" name="Text 13"/>
          <p:cNvSpPr/>
          <p:nvPr/>
        </p:nvSpPr>
        <p:spPr>
          <a:xfrm>
            <a:off x="2624328" y="205740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Navigation</a:t>
            </a:r>
            <a:endParaRPr lang="en-US" sz="1200" dirty="0"/>
          </a:p>
        </p:txBody>
      </p:sp>
      <p:sp>
        <p:nvSpPr>
          <p:cNvPr id="16" name="Text 14"/>
          <p:cNvSpPr/>
          <p:nvPr/>
        </p:nvSpPr>
        <p:spPr>
          <a:xfrm>
            <a:off x="2624328" y="256032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Connection</a:t>
            </a:r>
            <a:endParaRPr lang="en-US" sz="1200" dirty="0"/>
          </a:p>
        </p:txBody>
      </p:sp>
      <p:sp>
        <p:nvSpPr>
          <p:cNvPr id="17" name="Text 15"/>
          <p:cNvSpPr/>
          <p:nvPr/>
        </p:nvSpPr>
        <p:spPr>
          <a:xfrm>
            <a:off x="4507992" y="2240280"/>
            <a:ext cx="164592" cy="457200"/>
          </a:xfrm>
          <a:prstGeom prst="rect">
            <a:avLst/>
          </a:prstGeom>
          <a:noFill/>
          <a:ln/>
        </p:spPr>
        <p:txBody>
          <a:bodyPr wrap="square" lIns="0" tIns="0" rIns="0" bIns="0" rtlCol="0" anchor="ctr"/>
          <a:lstStyle/>
          <a:p>
            <a:pPr algn="ctr" indent="0" marL="0">
              <a:buNone/>
            </a:pPr>
            <a:r>
              <a:rPr lang="en-US" sz="1800" dirty="0">
                <a:solidFill>
                  <a:srgbClr val="C8922A"/>
                </a:solidFill>
                <a:latin typeface="Calibri" pitchFamily="34" charset="0"/>
                <a:ea typeface="Calibri" pitchFamily="34" charset="-122"/>
                <a:cs typeface="Calibri" pitchFamily="34" charset="-120"/>
              </a:rPr>
              <a:t>→</a:t>
            </a:r>
            <a:endParaRPr lang="en-US" sz="1800" dirty="0"/>
          </a:p>
        </p:txBody>
      </p:sp>
      <p:sp>
        <p:nvSpPr>
          <p:cNvPr id="18" name="Shape 16"/>
          <p:cNvSpPr/>
          <p:nvPr/>
        </p:nvSpPr>
        <p:spPr>
          <a:xfrm>
            <a:off x="4663440" y="868680"/>
            <a:ext cx="1993392" cy="3246120"/>
          </a:xfrm>
          <a:prstGeom prst="roundRect">
            <a:avLst>
              <a:gd name="adj" fmla="val 4587"/>
            </a:avLst>
          </a:prstGeom>
          <a:solidFill>
            <a:srgbClr val="7B3030"/>
          </a:solidFill>
          <a:ln w="12700">
            <a:solidFill>
              <a:srgbClr val="C8922A"/>
            </a:solidFill>
            <a:prstDash val="solid"/>
          </a:ln>
          <a:effectLst>
            <a:outerShdw sx="100000" sy="100000" kx="0" ky="0" algn="bl" rotWithShape="0" blurRad="88900" dist="25400" dir="2700000">
              <a:srgbClr val="000000">
                <a:alpha val="20000"/>
              </a:srgbClr>
            </a:outerShdw>
          </a:effectLst>
        </p:spPr>
      </p:sp>
      <p:sp>
        <p:nvSpPr>
          <p:cNvPr id="19" name="Text 17"/>
          <p:cNvSpPr/>
          <p:nvPr/>
        </p:nvSpPr>
        <p:spPr>
          <a:xfrm>
            <a:off x="4663440" y="978408"/>
            <a:ext cx="1993392" cy="411480"/>
          </a:xfrm>
          <a:prstGeom prst="rect">
            <a:avLst/>
          </a:prstGeom>
          <a:noFill/>
          <a:ln/>
        </p:spPr>
        <p:txBody>
          <a:bodyPr wrap="square" lIns="0" tIns="0" rIns="0" bIns="0" rtlCol="0" anchor="ctr"/>
          <a:lstStyle/>
          <a:p>
            <a:pPr algn="ctr" indent="0" marL="0">
              <a:buNone/>
            </a:pPr>
            <a:r>
              <a:rPr lang="en-US" sz="1300" b="1" spc="120" kern="0" dirty="0">
                <a:solidFill>
                  <a:srgbClr val="FAF3E8"/>
                </a:solidFill>
                <a:latin typeface="Calibri" pitchFamily="34" charset="0"/>
                <a:ea typeface="Calibri" pitchFamily="34" charset="-122"/>
                <a:cs typeface="Calibri" pitchFamily="34" charset="-120"/>
              </a:rPr>
              <a:t>RECOVERING</a:t>
            </a:r>
            <a:endParaRPr lang="en-US" sz="1300" dirty="0"/>
          </a:p>
        </p:txBody>
      </p:sp>
      <p:sp>
        <p:nvSpPr>
          <p:cNvPr id="20" name="Shape 18"/>
          <p:cNvSpPr/>
          <p:nvPr/>
        </p:nvSpPr>
        <p:spPr>
          <a:xfrm>
            <a:off x="4864608" y="1435608"/>
            <a:ext cx="1591056" cy="0"/>
          </a:xfrm>
          <a:prstGeom prst="line">
            <a:avLst/>
          </a:prstGeom>
          <a:noFill/>
          <a:ln w="9525">
            <a:solidFill>
              <a:srgbClr val="C8922A"/>
            </a:solidFill>
            <a:prstDash val="solid"/>
          </a:ln>
        </p:spPr>
      </p:sp>
      <p:sp>
        <p:nvSpPr>
          <p:cNvPr id="21" name="Text 19"/>
          <p:cNvSpPr/>
          <p:nvPr/>
        </p:nvSpPr>
        <p:spPr>
          <a:xfrm>
            <a:off x="4773168" y="155448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Treatment</a:t>
            </a:r>
            <a:endParaRPr lang="en-US" sz="1200" dirty="0"/>
          </a:p>
        </p:txBody>
      </p:sp>
      <p:sp>
        <p:nvSpPr>
          <p:cNvPr id="22" name="Text 20"/>
          <p:cNvSpPr/>
          <p:nvPr/>
        </p:nvSpPr>
        <p:spPr>
          <a:xfrm>
            <a:off x="4773168" y="205740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Stability</a:t>
            </a:r>
            <a:endParaRPr lang="en-US" sz="1200" dirty="0"/>
          </a:p>
        </p:txBody>
      </p:sp>
      <p:sp>
        <p:nvSpPr>
          <p:cNvPr id="23" name="Text 21"/>
          <p:cNvSpPr/>
          <p:nvPr/>
        </p:nvSpPr>
        <p:spPr>
          <a:xfrm>
            <a:off x="4773168" y="2560320"/>
            <a:ext cx="1773936" cy="438912"/>
          </a:xfrm>
          <a:prstGeom prst="rect">
            <a:avLst/>
          </a:prstGeom>
          <a:noFill/>
          <a:ln/>
        </p:spPr>
        <p:txBody>
          <a:bodyPr wrap="square" lIns="0" tIns="0" rIns="0" bIns="0" rtlCol="0" anchor="ctr"/>
          <a:lstStyle/>
          <a:p>
            <a:pPr algn="ctr" indent="0" marL="0">
              <a:buNone/>
            </a:pPr>
            <a:r>
              <a:rPr lang="en-US" sz="1200" dirty="0">
                <a:solidFill>
                  <a:srgbClr val="E8D5BC"/>
                </a:solidFill>
                <a:latin typeface="Calibri" pitchFamily="34" charset="0"/>
                <a:ea typeface="Calibri" pitchFamily="34" charset="-122"/>
                <a:cs typeface="Calibri" pitchFamily="34" charset="-120"/>
              </a:rPr>
              <a:t>• Purpose</a:t>
            </a:r>
            <a:endParaRPr lang="en-US" sz="1200" dirty="0"/>
          </a:p>
        </p:txBody>
      </p:sp>
      <p:sp>
        <p:nvSpPr>
          <p:cNvPr id="24" name="Text 22"/>
          <p:cNvSpPr/>
          <p:nvPr/>
        </p:nvSpPr>
        <p:spPr>
          <a:xfrm>
            <a:off x="6656832" y="2240280"/>
            <a:ext cx="164592" cy="457200"/>
          </a:xfrm>
          <a:prstGeom prst="rect">
            <a:avLst/>
          </a:prstGeom>
          <a:noFill/>
          <a:ln/>
        </p:spPr>
        <p:txBody>
          <a:bodyPr wrap="square" lIns="0" tIns="0" rIns="0" bIns="0" rtlCol="0" anchor="ctr"/>
          <a:lstStyle/>
          <a:p>
            <a:pPr algn="ctr" indent="0" marL="0">
              <a:buNone/>
            </a:pPr>
            <a:r>
              <a:rPr lang="en-US" sz="1800" dirty="0">
                <a:solidFill>
                  <a:srgbClr val="C8922A"/>
                </a:solidFill>
                <a:latin typeface="Calibri" pitchFamily="34" charset="0"/>
                <a:ea typeface="Calibri" pitchFamily="34" charset="-122"/>
                <a:cs typeface="Calibri" pitchFamily="34" charset="-120"/>
              </a:rPr>
              <a:t>→</a:t>
            </a:r>
            <a:endParaRPr lang="en-US" sz="1800" dirty="0"/>
          </a:p>
        </p:txBody>
      </p:sp>
      <p:sp>
        <p:nvSpPr>
          <p:cNvPr id="25" name="Shape 23"/>
          <p:cNvSpPr/>
          <p:nvPr/>
        </p:nvSpPr>
        <p:spPr>
          <a:xfrm>
            <a:off x="6812280" y="868680"/>
            <a:ext cx="1993392" cy="3246120"/>
          </a:xfrm>
          <a:prstGeom prst="roundRect">
            <a:avLst>
              <a:gd name="adj" fmla="val 4587"/>
            </a:avLst>
          </a:prstGeom>
          <a:solidFill>
            <a:srgbClr val="C8922A"/>
          </a:solidFill>
          <a:ln w="12700">
            <a:solidFill>
              <a:srgbClr val="C8922A"/>
            </a:solidFill>
            <a:prstDash val="solid"/>
          </a:ln>
          <a:effectLst>
            <a:outerShdw sx="100000" sy="100000" kx="0" ky="0" algn="bl" rotWithShape="0" blurRad="88900" dist="25400" dir="2700000">
              <a:srgbClr val="000000">
                <a:alpha val="20000"/>
              </a:srgbClr>
            </a:outerShdw>
          </a:effectLst>
        </p:spPr>
      </p:sp>
      <p:sp>
        <p:nvSpPr>
          <p:cNvPr id="26" name="Text 24"/>
          <p:cNvSpPr/>
          <p:nvPr/>
        </p:nvSpPr>
        <p:spPr>
          <a:xfrm>
            <a:off x="6812280" y="978408"/>
            <a:ext cx="1993392" cy="411480"/>
          </a:xfrm>
          <a:prstGeom prst="rect">
            <a:avLst/>
          </a:prstGeom>
          <a:noFill/>
          <a:ln/>
        </p:spPr>
        <p:txBody>
          <a:bodyPr wrap="square" lIns="0" tIns="0" rIns="0" bIns="0" rtlCol="0" anchor="ctr"/>
          <a:lstStyle/>
          <a:p>
            <a:pPr algn="ctr" indent="0" marL="0">
              <a:buNone/>
            </a:pPr>
            <a:r>
              <a:rPr lang="en-US" sz="1300" b="1" spc="120" kern="0" dirty="0">
                <a:solidFill>
                  <a:srgbClr val="4A1C1C"/>
                </a:solidFill>
                <a:latin typeface="Calibri" pitchFamily="34" charset="0"/>
                <a:ea typeface="Calibri" pitchFamily="34" charset="-122"/>
                <a:cs typeface="Calibri" pitchFamily="34" charset="-120"/>
              </a:rPr>
              <a:t>THRIVING</a:t>
            </a:r>
            <a:endParaRPr lang="en-US" sz="1300" dirty="0"/>
          </a:p>
        </p:txBody>
      </p:sp>
      <p:sp>
        <p:nvSpPr>
          <p:cNvPr id="27" name="Shape 25"/>
          <p:cNvSpPr/>
          <p:nvPr/>
        </p:nvSpPr>
        <p:spPr>
          <a:xfrm>
            <a:off x="7013448" y="1435608"/>
            <a:ext cx="1591056" cy="0"/>
          </a:xfrm>
          <a:prstGeom prst="line">
            <a:avLst/>
          </a:prstGeom>
          <a:noFill/>
          <a:ln w="9525">
            <a:solidFill>
              <a:srgbClr val="4A1C1C"/>
            </a:solidFill>
            <a:prstDash val="solid"/>
          </a:ln>
        </p:spPr>
      </p:sp>
      <p:sp>
        <p:nvSpPr>
          <p:cNvPr id="28" name="Text 26"/>
          <p:cNvSpPr/>
          <p:nvPr/>
        </p:nvSpPr>
        <p:spPr>
          <a:xfrm>
            <a:off x="6922008" y="1554480"/>
            <a:ext cx="1773936" cy="438912"/>
          </a:xfrm>
          <a:prstGeom prst="rect">
            <a:avLst/>
          </a:prstGeom>
          <a:noFill/>
          <a:ln/>
        </p:spPr>
        <p:txBody>
          <a:bodyPr wrap="square" lIns="0" tIns="0" rIns="0" bIns="0" rtlCol="0" anchor="ctr"/>
          <a:lstStyle/>
          <a:p>
            <a:pPr algn="ctr" indent="0" marL="0">
              <a:buNone/>
            </a:pPr>
            <a:r>
              <a:rPr lang="en-US" sz="1200" dirty="0">
                <a:solidFill>
                  <a:srgbClr val="4A1C1C"/>
                </a:solidFill>
                <a:latin typeface="Calibri" pitchFamily="34" charset="0"/>
                <a:ea typeface="Calibri" pitchFamily="34" charset="-122"/>
                <a:cs typeface="Calibri" pitchFamily="34" charset="-120"/>
              </a:rPr>
              <a:t>• Belonging</a:t>
            </a:r>
            <a:endParaRPr lang="en-US" sz="1200" dirty="0"/>
          </a:p>
        </p:txBody>
      </p:sp>
      <p:sp>
        <p:nvSpPr>
          <p:cNvPr id="29" name="Text 27"/>
          <p:cNvSpPr/>
          <p:nvPr/>
        </p:nvSpPr>
        <p:spPr>
          <a:xfrm>
            <a:off x="6922008" y="2057400"/>
            <a:ext cx="1773936" cy="438912"/>
          </a:xfrm>
          <a:prstGeom prst="rect">
            <a:avLst/>
          </a:prstGeom>
          <a:noFill/>
          <a:ln/>
        </p:spPr>
        <p:txBody>
          <a:bodyPr wrap="square" lIns="0" tIns="0" rIns="0" bIns="0" rtlCol="0" anchor="ctr"/>
          <a:lstStyle/>
          <a:p>
            <a:pPr algn="ctr" indent="0" marL="0">
              <a:buNone/>
            </a:pPr>
            <a:r>
              <a:rPr lang="en-US" sz="1200" dirty="0">
                <a:solidFill>
                  <a:srgbClr val="4A1C1C"/>
                </a:solidFill>
                <a:latin typeface="Calibri" pitchFamily="34" charset="0"/>
                <a:ea typeface="Calibri" pitchFamily="34" charset="-122"/>
                <a:cs typeface="Calibri" pitchFamily="34" charset="-120"/>
              </a:rPr>
              <a:t>• Contribution</a:t>
            </a:r>
            <a:endParaRPr lang="en-US" sz="1200" dirty="0"/>
          </a:p>
        </p:txBody>
      </p:sp>
      <p:sp>
        <p:nvSpPr>
          <p:cNvPr id="30" name="Text 28"/>
          <p:cNvSpPr/>
          <p:nvPr/>
        </p:nvSpPr>
        <p:spPr>
          <a:xfrm>
            <a:off x="6922008" y="2560320"/>
            <a:ext cx="1773936" cy="438912"/>
          </a:xfrm>
          <a:prstGeom prst="rect">
            <a:avLst/>
          </a:prstGeom>
          <a:noFill/>
          <a:ln/>
        </p:spPr>
        <p:txBody>
          <a:bodyPr wrap="square" lIns="0" tIns="0" rIns="0" bIns="0" rtlCol="0" anchor="ctr"/>
          <a:lstStyle/>
          <a:p>
            <a:pPr algn="ctr" indent="0" marL="0">
              <a:buNone/>
            </a:pPr>
            <a:r>
              <a:rPr lang="en-US" sz="1200" dirty="0">
                <a:solidFill>
                  <a:srgbClr val="4A1C1C"/>
                </a:solidFill>
                <a:latin typeface="Calibri" pitchFamily="34" charset="0"/>
                <a:ea typeface="Calibri" pitchFamily="34" charset="-122"/>
                <a:cs typeface="Calibri" pitchFamily="34" charset="-120"/>
              </a:rPr>
              <a:t>• Meaning</a:t>
            </a:r>
            <a:endParaRPr lang="en-US" sz="1200" dirty="0"/>
          </a:p>
        </p:txBody>
      </p:sp>
      <p:sp>
        <p:nvSpPr>
          <p:cNvPr id="31" name="Text 29"/>
          <p:cNvSpPr/>
          <p:nvPr/>
        </p:nvSpPr>
        <p:spPr>
          <a:xfrm>
            <a:off x="6922008" y="3063240"/>
            <a:ext cx="1773936" cy="438912"/>
          </a:xfrm>
          <a:prstGeom prst="rect">
            <a:avLst/>
          </a:prstGeom>
          <a:noFill/>
          <a:ln/>
        </p:spPr>
        <p:txBody>
          <a:bodyPr wrap="square" lIns="0" tIns="0" rIns="0" bIns="0" rtlCol="0" anchor="ctr"/>
          <a:lstStyle/>
          <a:p>
            <a:pPr algn="ctr" indent="0" marL="0">
              <a:buNone/>
            </a:pPr>
            <a:r>
              <a:rPr lang="en-US" sz="1200" dirty="0">
                <a:solidFill>
                  <a:srgbClr val="4A1C1C"/>
                </a:solidFill>
                <a:latin typeface="Calibri" pitchFamily="34" charset="0"/>
                <a:ea typeface="Calibri" pitchFamily="34" charset="-122"/>
                <a:cs typeface="Calibri" pitchFamily="34" charset="-120"/>
              </a:rPr>
              <a:t>• Wellness</a:t>
            </a:r>
            <a:endParaRPr lang="en-US" sz="1200" dirty="0"/>
          </a:p>
        </p:txBody>
      </p:sp>
      <p:sp>
        <p:nvSpPr>
          <p:cNvPr id="32" name="Shape 30"/>
          <p:cNvSpPr/>
          <p:nvPr/>
        </p:nvSpPr>
        <p:spPr>
          <a:xfrm>
            <a:off x="365760" y="4251960"/>
            <a:ext cx="8412480" cy="0"/>
          </a:xfrm>
          <a:prstGeom prst="line">
            <a:avLst/>
          </a:prstGeom>
          <a:noFill/>
          <a:ln w="9525">
            <a:solidFill>
              <a:srgbClr val="C8922A"/>
            </a:solidFill>
            <a:prstDash val="solid"/>
          </a:ln>
        </p:spPr>
      </p:sp>
      <p:sp>
        <p:nvSpPr>
          <p:cNvPr id="33" name="Text 31"/>
          <p:cNvSpPr/>
          <p:nvPr/>
        </p:nvSpPr>
        <p:spPr>
          <a:xfrm>
            <a:off x="457200" y="4343400"/>
            <a:ext cx="8229600" cy="329184"/>
          </a:xfrm>
          <a:prstGeom prst="rect">
            <a:avLst/>
          </a:prstGeom>
          <a:noFill/>
          <a:ln/>
        </p:spPr>
        <p:txBody>
          <a:bodyPr wrap="square" lIns="0" tIns="0" rIns="0" bIns="0" rtlCol="0" anchor="ctr"/>
          <a:lstStyle/>
          <a:p>
            <a:pPr algn="ctr" indent="0" marL="0">
              <a:buNone/>
            </a:pPr>
            <a:r>
              <a:rPr lang="en-US" sz="1800" b="1" dirty="0">
                <a:solidFill>
                  <a:srgbClr val="FAF3E8"/>
                </a:solidFill>
                <a:latin typeface="Cambria" pitchFamily="34" charset="0"/>
                <a:ea typeface="Cambria" pitchFamily="34" charset="-122"/>
                <a:cs typeface="Cambria" pitchFamily="34" charset="-120"/>
              </a:rPr>
              <a:t>The goal isn't simply to prevent crisis.</a:t>
            </a:r>
            <a:endParaRPr lang="en-US" sz="1800" dirty="0"/>
          </a:p>
        </p:txBody>
      </p:sp>
      <p:sp>
        <p:nvSpPr>
          <p:cNvPr id="34" name="Text 32"/>
          <p:cNvSpPr/>
          <p:nvPr/>
        </p:nvSpPr>
        <p:spPr>
          <a:xfrm>
            <a:off x="457200" y="4663440"/>
            <a:ext cx="8229600" cy="292608"/>
          </a:xfrm>
          <a:prstGeom prst="rect">
            <a:avLst/>
          </a:prstGeom>
          <a:noFill/>
          <a:ln/>
        </p:spPr>
        <p:txBody>
          <a:bodyPr wrap="square" lIns="0" tIns="0" rIns="0" bIns="0" rtlCol="0" anchor="ctr"/>
          <a:lstStyle/>
          <a:p>
            <a:pPr algn="ctr" indent="0" marL="0">
              <a:buNone/>
            </a:pPr>
            <a:r>
              <a:rPr lang="en-US" sz="1500" i="1" dirty="0">
                <a:solidFill>
                  <a:srgbClr val="E8C97A"/>
                </a:solidFill>
                <a:latin typeface="Cambria" pitchFamily="34" charset="0"/>
                <a:ea typeface="Cambria" pitchFamily="34" charset="-122"/>
                <a:cs typeface="Cambria" pitchFamily="34" charset="-120"/>
              </a:rPr>
              <a:t>The goal is to build a sustainable life after service.</a:t>
            </a:r>
            <a:endParaRPr lang="en-US" sz="1500" dirty="0"/>
          </a:p>
        </p:txBody>
      </p:sp>
      <p:sp>
        <p:nvSpPr>
          <p:cNvPr id="35" name="Shape 33"/>
          <p:cNvSpPr/>
          <p:nvPr/>
        </p:nvSpPr>
        <p:spPr>
          <a:xfrm>
            <a:off x="0" y="4892040"/>
            <a:ext cx="9144000" cy="251460"/>
          </a:xfrm>
          <a:prstGeom prst="rect">
            <a:avLst/>
          </a:prstGeom>
          <a:solidFill>
            <a:srgbClr val="4A1C1C"/>
          </a:solidFill>
          <a:ln w="12700">
            <a:solidFill>
              <a:srgbClr val="4A1C1C"/>
            </a:solidFill>
            <a:prstDash val="solid"/>
          </a:ln>
        </p:spPr>
      </p:sp>
      <p:sp>
        <p:nvSpPr>
          <p:cNvPr id="36" name="Text 3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37" name="Text 35"/>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21</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What Will You Do Differently?</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22</a:t>
            </a:r>
            <a:endParaRPr lang="en-US" sz="850" dirty="0"/>
          </a:p>
        </p:txBody>
      </p:sp>
      <p:sp>
        <p:nvSpPr>
          <p:cNvPr id="8" name="Shape 6"/>
          <p:cNvSpPr/>
          <p:nvPr/>
        </p:nvSpPr>
        <p:spPr>
          <a:xfrm>
            <a:off x="411480" y="804672"/>
            <a:ext cx="8321040" cy="566928"/>
          </a:xfrm>
          <a:prstGeom prst="roundRect">
            <a:avLst>
              <a:gd name="adj" fmla="val 12903"/>
            </a:avLst>
          </a:prstGeom>
          <a:solidFill>
            <a:srgbClr val="4A1C1C"/>
          </a:solidFill>
          <a:ln w="12700">
            <a:solidFill>
              <a:srgbClr val="4A1C1C"/>
            </a:solidFill>
            <a:prstDash val="solid"/>
          </a:ln>
        </p:spPr>
      </p:sp>
      <p:sp>
        <p:nvSpPr>
          <p:cNvPr id="9" name="Text 7"/>
          <p:cNvSpPr/>
          <p:nvPr/>
        </p:nvSpPr>
        <p:spPr>
          <a:xfrm>
            <a:off x="594360" y="804672"/>
            <a:ext cx="7955280" cy="566928"/>
          </a:xfrm>
          <a:prstGeom prst="rect">
            <a:avLst/>
          </a:prstGeom>
          <a:noFill/>
          <a:ln/>
        </p:spPr>
        <p:txBody>
          <a:bodyPr wrap="square" lIns="0" tIns="0" rIns="0" bIns="0" rtlCol="0" anchor="ctr"/>
          <a:lstStyle/>
          <a:p>
            <a:pPr algn="ctr" indent="0" marL="0">
              <a:buNone/>
            </a:pPr>
            <a:r>
              <a:rPr lang="en-US" sz="1500" b="1" i="1" dirty="0">
                <a:solidFill>
                  <a:srgbClr val="FAF3E8"/>
                </a:solidFill>
                <a:latin typeface="Cambria" pitchFamily="34" charset="0"/>
                <a:ea typeface="Cambria" pitchFamily="34" charset="-122"/>
                <a:cs typeface="Cambria" pitchFamily="34" charset="-120"/>
              </a:rPr>
              <a:t>Don't ask: "What Veteran program should we create?"  Ask:</a:t>
            </a:r>
            <a:endParaRPr lang="en-US" sz="1500" dirty="0"/>
          </a:p>
        </p:txBody>
      </p:sp>
      <p:sp>
        <p:nvSpPr>
          <p:cNvPr id="10" name="Shape 8"/>
          <p:cNvSpPr/>
          <p:nvPr/>
        </p:nvSpPr>
        <p:spPr>
          <a:xfrm>
            <a:off x="411480" y="1508760"/>
            <a:ext cx="4114800" cy="1444752"/>
          </a:xfrm>
          <a:prstGeom prst="roundRect">
            <a:avLst>
              <a:gd name="adj" fmla="val 632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1" name="Shape 9"/>
          <p:cNvSpPr/>
          <p:nvPr/>
        </p:nvSpPr>
        <p:spPr>
          <a:xfrm>
            <a:off x="411480" y="1508760"/>
            <a:ext cx="713232" cy="1444752"/>
          </a:xfrm>
          <a:prstGeom prst="roundRect">
            <a:avLst>
              <a:gd name="adj" fmla="val 12821"/>
            </a:avLst>
          </a:prstGeom>
          <a:solidFill>
            <a:srgbClr val="4A1C1C"/>
          </a:solidFill>
          <a:ln w="12700">
            <a:solidFill>
              <a:srgbClr val="4A1C1C"/>
            </a:solidFill>
            <a:prstDash val="solid"/>
          </a:ln>
        </p:spPr>
      </p:sp>
      <p:sp>
        <p:nvSpPr>
          <p:cNvPr id="12" name="Shape 10"/>
          <p:cNvSpPr/>
          <p:nvPr/>
        </p:nvSpPr>
        <p:spPr>
          <a:xfrm>
            <a:off x="868680" y="1508760"/>
            <a:ext cx="256032" cy="1444752"/>
          </a:xfrm>
          <a:prstGeom prst="rect">
            <a:avLst/>
          </a:prstGeom>
          <a:solidFill>
            <a:srgbClr val="4A1C1C"/>
          </a:solidFill>
          <a:ln w="12700">
            <a:solidFill>
              <a:srgbClr val="4A1C1C"/>
            </a:solidFill>
            <a:prstDash val="solid"/>
          </a:ln>
        </p:spPr>
      </p:sp>
      <p:sp>
        <p:nvSpPr>
          <p:cNvPr id="13" name="Text 11"/>
          <p:cNvSpPr/>
          <p:nvPr/>
        </p:nvSpPr>
        <p:spPr>
          <a:xfrm>
            <a:off x="411480" y="1508760"/>
            <a:ext cx="713232" cy="1444752"/>
          </a:xfrm>
          <a:prstGeom prst="rect">
            <a:avLst/>
          </a:prstGeom>
          <a:noFill/>
          <a:ln/>
        </p:spPr>
        <p:txBody>
          <a:bodyPr wrap="square" lIns="0" tIns="0" rIns="0" bIns="0" rtlCol="0" anchor="ctr"/>
          <a:lstStyle/>
          <a:p>
            <a:pPr algn="ctr" indent="0" marL="0">
              <a:buNone/>
            </a:pPr>
            <a:r>
              <a:rPr lang="en-US" sz="1500" b="1" dirty="0">
                <a:solidFill>
                  <a:srgbClr val="FAF3E8"/>
                </a:solidFill>
                <a:latin typeface="Cambria" pitchFamily="34" charset="0"/>
                <a:ea typeface="Cambria" pitchFamily="34" charset="-122"/>
                <a:cs typeface="Cambria" pitchFamily="34" charset="-120"/>
              </a:rPr>
              <a:t>01</a:t>
            </a:r>
            <a:endParaRPr lang="en-US" sz="1500" dirty="0"/>
          </a:p>
        </p:txBody>
      </p:sp>
      <p:sp>
        <p:nvSpPr>
          <p:cNvPr id="14" name="Text 12"/>
          <p:cNvSpPr/>
          <p:nvPr/>
        </p:nvSpPr>
        <p:spPr>
          <a:xfrm>
            <a:off x="1252728" y="1673352"/>
            <a:ext cx="3127248" cy="475488"/>
          </a:xfrm>
          <a:prstGeom prst="rect">
            <a:avLst/>
          </a:prstGeom>
          <a:noFill/>
          <a:ln/>
        </p:spPr>
        <p:txBody>
          <a:bodyPr wrap="square" lIns="0" tIns="0" rIns="0" bIns="0" rtlCol="0" anchor="ctr"/>
          <a:lstStyle/>
          <a:p>
            <a:pPr indent="0" marL="0">
              <a:buNone/>
            </a:pPr>
            <a:r>
              <a:rPr lang="en-US" sz="1300" b="1" dirty="0">
                <a:solidFill>
                  <a:srgbClr val="4A1C1C"/>
                </a:solidFill>
                <a:latin typeface="Cambria" pitchFamily="34" charset="0"/>
                <a:ea typeface="Cambria" pitchFamily="34" charset="-122"/>
                <a:cs typeface="Cambria" pitchFamily="34" charset="-120"/>
              </a:rPr>
              <a:t>Who is already serving Veterans?</a:t>
            </a:r>
            <a:endParaRPr lang="en-US" sz="1300" dirty="0"/>
          </a:p>
        </p:txBody>
      </p:sp>
      <p:sp>
        <p:nvSpPr>
          <p:cNvPr id="15" name="Shape 13"/>
          <p:cNvSpPr/>
          <p:nvPr/>
        </p:nvSpPr>
        <p:spPr>
          <a:xfrm>
            <a:off x="1252728" y="2185416"/>
            <a:ext cx="2999232" cy="0"/>
          </a:xfrm>
          <a:prstGeom prst="line">
            <a:avLst/>
          </a:prstGeom>
          <a:noFill/>
          <a:ln w="6350">
            <a:solidFill>
              <a:srgbClr val="E8D5BC"/>
            </a:solidFill>
            <a:prstDash val="solid"/>
          </a:ln>
        </p:spPr>
      </p:sp>
      <p:sp>
        <p:nvSpPr>
          <p:cNvPr id="16" name="Text 14"/>
          <p:cNvSpPr/>
          <p:nvPr/>
        </p:nvSpPr>
        <p:spPr>
          <a:xfrm>
            <a:off x="1252728" y="2258568"/>
            <a:ext cx="3127248" cy="621792"/>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Find the partners. Map every organization in your community that touches a Veteran's life. Start with what already exists.</a:t>
            </a:r>
            <a:endParaRPr lang="en-US" sz="1100" dirty="0"/>
          </a:p>
        </p:txBody>
      </p:sp>
      <p:sp>
        <p:nvSpPr>
          <p:cNvPr id="17" name="Shape 15"/>
          <p:cNvSpPr/>
          <p:nvPr/>
        </p:nvSpPr>
        <p:spPr>
          <a:xfrm>
            <a:off x="4727448" y="1508760"/>
            <a:ext cx="4114800" cy="1444752"/>
          </a:xfrm>
          <a:prstGeom prst="roundRect">
            <a:avLst>
              <a:gd name="adj" fmla="val 632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18" name="Shape 16"/>
          <p:cNvSpPr/>
          <p:nvPr/>
        </p:nvSpPr>
        <p:spPr>
          <a:xfrm>
            <a:off x="4727448" y="1508760"/>
            <a:ext cx="713232" cy="1444752"/>
          </a:xfrm>
          <a:prstGeom prst="roundRect">
            <a:avLst>
              <a:gd name="adj" fmla="val 12821"/>
            </a:avLst>
          </a:prstGeom>
          <a:solidFill>
            <a:srgbClr val="7B3030"/>
          </a:solidFill>
          <a:ln w="12700">
            <a:solidFill>
              <a:srgbClr val="7B3030"/>
            </a:solidFill>
            <a:prstDash val="solid"/>
          </a:ln>
        </p:spPr>
      </p:sp>
      <p:sp>
        <p:nvSpPr>
          <p:cNvPr id="19" name="Shape 17"/>
          <p:cNvSpPr/>
          <p:nvPr/>
        </p:nvSpPr>
        <p:spPr>
          <a:xfrm>
            <a:off x="5184648" y="1508760"/>
            <a:ext cx="256032" cy="1444752"/>
          </a:xfrm>
          <a:prstGeom prst="rect">
            <a:avLst/>
          </a:prstGeom>
          <a:solidFill>
            <a:srgbClr val="7B3030"/>
          </a:solidFill>
          <a:ln w="12700">
            <a:solidFill>
              <a:srgbClr val="7B3030"/>
            </a:solidFill>
            <a:prstDash val="solid"/>
          </a:ln>
        </p:spPr>
      </p:sp>
      <p:sp>
        <p:nvSpPr>
          <p:cNvPr id="20" name="Text 18"/>
          <p:cNvSpPr/>
          <p:nvPr/>
        </p:nvSpPr>
        <p:spPr>
          <a:xfrm>
            <a:off x="4727448" y="1508760"/>
            <a:ext cx="713232" cy="1444752"/>
          </a:xfrm>
          <a:prstGeom prst="rect">
            <a:avLst/>
          </a:prstGeom>
          <a:noFill/>
          <a:ln/>
        </p:spPr>
        <p:txBody>
          <a:bodyPr wrap="square" lIns="0" tIns="0" rIns="0" bIns="0" rtlCol="0" anchor="ctr"/>
          <a:lstStyle/>
          <a:p>
            <a:pPr algn="ctr" indent="0" marL="0">
              <a:buNone/>
            </a:pPr>
            <a:r>
              <a:rPr lang="en-US" sz="1500" b="1" dirty="0">
                <a:solidFill>
                  <a:srgbClr val="FAF3E8"/>
                </a:solidFill>
                <a:latin typeface="Cambria" pitchFamily="34" charset="0"/>
                <a:ea typeface="Cambria" pitchFamily="34" charset="-122"/>
                <a:cs typeface="Cambria" pitchFamily="34" charset="-120"/>
              </a:rPr>
              <a:t>02</a:t>
            </a:r>
            <a:endParaRPr lang="en-US" sz="1500" dirty="0"/>
          </a:p>
        </p:txBody>
      </p:sp>
      <p:sp>
        <p:nvSpPr>
          <p:cNvPr id="21" name="Text 19"/>
          <p:cNvSpPr/>
          <p:nvPr/>
        </p:nvSpPr>
        <p:spPr>
          <a:xfrm>
            <a:off x="5568696" y="1673352"/>
            <a:ext cx="3127248" cy="475488"/>
          </a:xfrm>
          <a:prstGeom prst="rect">
            <a:avLst/>
          </a:prstGeom>
          <a:noFill/>
          <a:ln/>
        </p:spPr>
        <p:txBody>
          <a:bodyPr wrap="square" lIns="0" tIns="0" rIns="0" bIns="0" rtlCol="0" anchor="ctr"/>
          <a:lstStyle/>
          <a:p>
            <a:pPr indent="0" marL="0">
              <a:buNone/>
            </a:pPr>
            <a:r>
              <a:rPr lang="en-US" sz="1300" b="1" dirty="0">
                <a:solidFill>
                  <a:srgbClr val="4A1C1C"/>
                </a:solidFill>
                <a:latin typeface="Cambria" pitchFamily="34" charset="0"/>
                <a:ea typeface="Cambria" pitchFamily="34" charset="-122"/>
                <a:cs typeface="Cambria" pitchFamily="34" charset="-120"/>
              </a:rPr>
              <a:t>Where is the system breaking down?</a:t>
            </a:r>
            <a:endParaRPr lang="en-US" sz="1300" dirty="0"/>
          </a:p>
        </p:txBody>
      </p:sp>
      <p:sp>
        <p:nvSpPr>
          <p:cNvPr id="22" name="Shape 20"/>
          <p:cNvSpPr/>
          <p:nvPr/>
        </p:nvSpPr>
        <p:spPr>
          <a:xfrm>
            <a:off x="5568696" y="2185416"/>
            <a:ext cx="2999232" cy="0"/>
          </a:xfrm>
          <a:prstGeom prst="line">
            <a:avLst/>
          </a:prstGeom>
          <a:noFill/>
          <a:ln w="6350">
            <a:solidFill>
              <a:srgbClr val="E8D5BC"/>
            </a:solidFill>
            <a:prstDash val="solid"/>
          </a:ln>
        </p:spPr>
      </p:sp>
      <p:sp>
        <p:nvSpPr>
          <p:cNvPr id="23" name="Text 21"/>
          <p:cNvSpPr/>
          <p:nvPr/>
        </p:nvSpPr>
        <p:spPr>
          <a:xfrm>
            <a:off x="5568696" y="2258568"/>
            <a:ext cx="3127248" cy="621792"/>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Find the gap. Ask Veterans where they get stuck. The answer is where you should invest your energy.</a:t>
            </a:r>
            <a:endParaRPr lang="en-US" sz="1100" dirty="0"/>
          </a:p>
        </p:txBody>
      </p:sp>
      <p:sp>
        <p:nvSpPr>
          <p:cNvPr id="24" name="Shape 22"/>
          <p:cNvSpPr/>
          <p:nvPr/>
        </p:nvSpPr>
        <p:spPr>
          <a:xfrm>
            <a:off x="411480" y="3108960"/>
            <a:ext cx="4114800" cy="1444752"/>
          </a:xfrm>
          <a:prstGeom prst="roundRect">
            <a:avLst>
              <a:gd name="adj" fmla="val 632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25" name="Shape 23"/>
          <p:cNvSpPr/>
          <p:nvPr/>
        </p:nvSpPr>
        <p:spPr>
          <a:xfrm>
            <a:off x="411480" y="3108960"/>
            <a:ext cx="713232" cy="1444752"/>
          </a:xfrm>
          <a:prstGeom prst="roundRect">
            <a:avLst>
              <a:gd name="adj" fmla="val 12821"/>
            </a:avLst>
          </a:prstGeom>
          <a:solidFill>
            <a:srgbClr val="A0522D"/>
          </a:solidFill>
          <a:ln w="12700">
            <a:solidFill>
              <a:srgbClr val="A0522D"/>
            </a:solidFill>
            <a:prstDash val="solid"/>
          </a:ln>
        </p:spPr>
      </p:sp>
      <p:sp>
        <p:nvSpPr>
          <p:cNvPr id="26" name="Shape 24"/>
          <p:cNvSpPr/>
          <p:nvPr/>
        </p:nvSpPr>
        <p:spPr>
          <a:xfrm>
            <a:off x="868680" y="3108960"/>
            <a:ext cx="256032" cy="1444752"/>
          </a:xfrm>
          <a:prstGeom prst="rect">
            <a:avLst/>
          </a:prstGeom>
          <a:solidFill>
            <a:srgbClr val="A0522D"/>
          </a:solidFill>
          <a:ln w="12700">
            <a:solidFill>
              <a:srgbClr val="A0522D"/>
            </a:solidFill>
            <a:prstDash val="solid"/>
          </a:ln>
        </p:spPr>
      </p:sp>
      <p:sp>
        <p:nvSpPr>
          <p:cNvPr id="27" name="Text 25"/>
          <p:cNvSpPr/>
          <p:nvPr/>
        </p:nvSpPr>
        <p:spPr>
          <a:xfrm>
            <a:off x="411480" y="3108960"/>
            <a:ext cx="713232" cy="1444752"/>
          </a:xfrm>
          <a:prstGeom prst="rect">
            <a:avLst/>
          </a:prstGeom>
          <a:noFill/>
          <a:ln/>
        </p:spPr>
        <p:txBody>
          <a:bodyPr wrap="square" lIns="0" tIns="0" rIns="0" bIns="0" rtlCol="0" anchor="ctr"/>
          <a:lstStyle/>
          <a:p>
            <a:pPr algn="ctr" indent="0" marL="0">
              <a:buNone/>
            </a:pPr>
            <a:r>
              <a:rPr lang="en-US" sz="1500" b="1" dirty="0">
                <a:solidFill>
                  <a:srgbClr val="FAF3E8"/>
                </a:solidFill>
                <a:latin typeface="Cambria" pitchFamily="34" charset="0"/>
                <a:ea typeface="Cambria" pitchFamily="34" charset="-122"/>
                <a:cs typeface="Cambria" pitchFamily="34" charset="-120"/>
              </a:rPr>
              <a:t>03</a:t>
            </a:r>
            <a:endParaRPr lang="en-US" sz="1500" dirty="0"/>
          </a:p>
        </p:txBody>
      </p:sp>
      <p:sp>
        <p:nvSpPr>
          <p:cNvPr id="28" name="Text 26"/>
          <p:cNvSpPr/>
          <p:nvPr/>
        </p:nvSpPr>
        <p:spPr>
          <a:xfrm>
            <a:off x="1252728" y="3273552"/>
            <a:ext cx="3127248" cy="475488"/>
          </a:xfrm>
          <a:prstGeom prst="rect">
            <a:avLst/>
          </a:prstGeom>
          <a:noFill/>
          <a:ln/>
        </p:spPr>
        <p:txBody>
          <a:bodyPr wrap="square" lIns="0" tIns="0" rIns="0" bIns="0" rtlCol="0" anchor="ctr"/>
          <a:lstStyle/>
          <a:p>
            <a:pPr indent="0" marL="0">
              <a:buNone/>
            </a:pPr>
            <a:r>
              <a:rPr lang="en-US" sz="1300" b="1" dirty="0">
                <a:solidFill>
                  <a:srgbClr val="4A1C1C"/>
                </a:solidFill>
                <a:latin typeface="Cambria" pitchFamily="34" charset="0"/>
                <a:ea typeface="Cambria" pitchFamily="34" charset="-122"/>
                <a:cs typeface="Cambria" pitchFamily="34" charset="-120"/>
              </a:rPr>
              <a:t>What can we contribute?</a:t>
            </a:r>
            <a:endParaRPr lang="en-US" sz="1300" dirty="0"/>
          </a:p>
        </p:txBody>
      </p:sp>
      <p:sp>
        <p:nvSpPr>
          <p:cNvPr id="29" name="Shape 27"/>
          <p:cNvSpPr/>
          <p:nvPr/>
        </p:nvSpPr>
        <p:spPr>
          <a:xfrm>
            <a:off x="1252728" y="3785616"/>
            <a:ext cx="2999232" cy="0"/>
          </a:xfrm>
          <a:prstGeom prst="line">
            <a:avLst/>
          </a:prstGeom>
          <a:noFill/>
          <a:ln w="6350">
            <a:solidFill>
              <a:srgbClr val="E8D5BC"/>
            </a:solidFill>
            <a:prstDash val="solid"/>
          </a:ln>
        </p:spPr>
      </p:sp>
      <p:sp>
        <p:nvSpPr>
          <p:cNvPr id="30" name="Text 28"/>
          <p:cNvSpPr/>
          <p:nvPr/>
        </p:nvSpPr>
        <p:spPr>
          <a:xfrm>
            <a:off x="1252728" y="3858768"/>
            <a:ext cx="3127248" cy="621792"/>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Fill the gap without duplicating services. You do not need to be everything. You need to be the missing piece.</a:t>
            </a:r>
            <a:endParaRPr lang="en-US" sz="1100" dirty="0"/>
          </a:p>
        </p:txBody>
      </p:sp>
      <p:sp>
        <p:nvSpPr>
          <p:cNvPr id="31" name="Shape 29"/>
          <p:cNvSpPr/>
          <p:nvPr/>
        </p:nvSpPr>
        <p:spPr>
          <a:xfrm>
            <a:off x="4727448" y="3108960"/>
            <a:ext cx="4114800" cy="1444752"/>
          </a:xfrm>
          <a:prstGeom prst="roundRect">
            <a:avLst>
              <a:gd name="adj" fmla="val 6329"/>
            </a:avLst>
          </a:prstGeom>
          <a:solidFill>
            <a:srgbClr val="FFFDF8"/>
          </a:solidFill>
          <a:ln w="12700">
            <a:solidFill>
              <a:srgbClr val="D4B896"/>
            </a:solidFill>
            <a:prstDash val="solid"/>
          </a:ln>
          <a:effectLst>
            <a:outerShdw sx="100000" sy="100000" kx="0" ky="0" algn="bl" rotWithShape="0" blurRad="88900" dist="25400" dir="2700000">
              <a:srgbClr val="000000">
                <a:alpha val="10000"/>
              </a:srgbClr>
            </a:outerShdw>
          </a:effectLst>
        </p:spPr>
      </p:sp>
      <p:sp>
        <p:nvSpPr>
          <p:cNvPr id="32" name="Shape 30"/>
          <p:cNvSpPr/>
          <p:nvPr/>
        </p:nvSpPr>
        <p:spPr>
          <a:xfrm>
            <a:off x="4727448" y="3108960"/>
            <a:ext cx="713232" cy="1444752"/>
          </a:xfrm>
          <a:prstGeom prst="roundRect">
            <a:avLst>
              <a:gd name="adj" fmla="val 12821"/>
            </a:avLst>
          </a:prstGeom>
          <a:solidFill>
            <a:srgbClr val="4A1C1C"/>
          </a:solidFill>
          <a:ln w="12700">
            <a:solidFill>
              <a:srgbClr val="4A1C1C"/>
            </a:solidFill>
            <a:prstDash val="solid"/>
          </a:ln>
        </p:spPr>
      </p:sp>
      <p:sp>
        <p:nvSpPr>
          <p:cNvPr id="33" name="Shape 31"/>
          <p:cNvSpPr/>
          <p:nvPr/>
        </p:nvSpPr>
        <p:spPr>
          <a:xfrm>
            <a:off x="5184648" y="3108960"/>
            <a:ext cx="256032" cy="1444752"/>
          </a:xfrm>
          <a:prstGeom prst="rect">
            <a:avLst/>
          </a:prstGeom>
          <a:solidFill>
            <a:srgbClr val="4A1C1C"/>
          </a:solidFill>
          <a:ln w="12700">
            <a:solidFill>
              <a:srgbClr val="4A1C1C"/>
            </a:solidFill>
            <a:prstDash val="solid"/>
          </a:ln>
        </p:spPr>
      </p:sp>
      <p:sp>
        <p:nvSpPr>
          <p:cNvPr id="34" name="Text 32"/>
          <p:cNvSpPr/>
          <p:nvPr/>
        </p:nvSpPr>
        <p:spPr>
          <a:xfrm>
            <a:off x="4727448" y="3108960"/>
            <a:ext cx="713232" cy="1444752"/>
          </a:xfrm>
          <a:prstGeom prst="rect">
            <a:avLst/>
          </a:prstGeom>
          <a:noFill/>
          <a:ln/>
        </p:spPr>
        <p:txBody>
          <a:bodyPr wrap="square" lIns="0" tIns="0" rIns="0" bIns="0" rtlCol="0" anchor="ctr"/>
          <a:lstStyle/>
          <a:p>
            <a:pPr algn="ctr" indent="0" marL="0">
              <a:buNone/>
            </a:pPr>
            <a:r>
              <a:rPr lang="en-US" sz="1500" b="1" dirty="0">
                <a:solidFill>
                  <a:srgbClr val="FAF3E8"/>
                </a:solidFill>
                <a:latin typeface="Cambria" pitchFamily="34" charset="0"/>
                <a:ea typeface="Cambria" pitchFamily="34" charset="-122"/>
                <a:cs typeface="Cambria" pitchFamily="34" charset="-120"/>
              </a:rPr>
              <a:t>04</a:t>
            </a:r>
            <a:endParaRPr lang="en-US" sz="1500" dirty="0"/>
          </a:p>
        </p:txBody>
      </p:sp>
      <p:sp>
        <p:nvSpPr>
          <p:cNvPr id="35" name="Text 33"/>
          <p:cNvSpPr/>
          <p:nvPr/>
        </p:nvSpPr>
        <p:spPr>
          <a:xfrm>
            <a:off x="5568696" y="3273552"/>
            <a:ext cx="3127248" cy="475488"/>
          </a:xfrm>
          <a:prstGeom prst="rect">
            <a:avLst/>
          </a:prstGeom>
          <a:noFill/>
          <a:ln/>
        </p:spPr>
        <p:txBody>
          <a:bodyPr wrap="square" lIns="0" tIns="0" rIns="0" bIns="0" rtlCol="0" anchor="ctr"/>
          <a:lstStyle/>
          <a:p>
            <a:pPr indent="0" marL="0">
              <a:buNone/>
            </a:pPr>
            <a:r>
              <a:rPr lang="en-US" sz="1300" b="1" dirty="0">
                <a:solidFill>
                  <a:srgbClr val="4A1C1C"/>
                </a:solidFill>
                <a:latin typeface="Cambria" pitchFamily="34" charset="0"/>
                <a:ea typeface="Cambria" pitchFamily="34" charset="-122"/>
                <a:cs typeface="Cambria" pitchFamily="34" charset="-120"/>
              </a:rPr>
              <a:t>How do we stay connected?</a:t>
            </a:r>
            <a:endParaRPr lang="en-US" sz="1300" dirty="0"/>
          </a:p>
        </p:txBody>
      </p:sp>
      <p:sp>
        <p:nvSpPr>
          <p:cNvPr id="36" name="Shape 34"/>
          <p:cNvSpPr/>
          <p:nvPr/>
        </p:nvSpPr>
        <p:spPr>
          <a:xfrm>
            <a:off x="5568696" y="3785616"/>
            <a:ext cx="2999232" cy="0"/>
          </a:xfrm>
          <a:prstGeom prst="line">
            <a:avLst/>
          </a:prstGeom>
          <a:noFill/>
          <a:ln w="6350">
            <a:solidFill>
              <a:srgbClr val="E8D5BC"/>
            </a:solidFill>
            <a:prstDash val="solid"/>
          </a:ln>
        </p:spPr>
      </p:sp>
      <p:sp>
        <p:nvSpPr>
          <p:cNvPr id="37" name="Text 35"/>
          <p:cNvSpPr/>
          <p:nvPr/>
        </p:nvSpPr>
        <p:spPr>
          <a:xfrm>
            <a:off x="5568696" y="3858768"/>
            <a:ext cx="3127248" cy="621792"/>
          </a:xfrm>
          <a:prstGeom prst="rect">
            <a:avLst/>
          </a:prstGeom>
          <a:noFill/>
          <a:ln/>
        </p:spPr>
        <p:txBody>
          <a:bodyPr wrap="square" lIns="0" tIns="0" rIns="0" bIns="0" rtlCol="0" anchor="t"/>
          <a:lstStyle/>
          <a:p>
            <a:pPr indent="0" marL="0">
              <a:buNone/>
            </a:pPr>
            <a:r>
              <a:rPr lang="en-US" sz="1100" dirty="0">
                <a:solidFill>
                  <a:srgbClr val="5C3A1E"/>
                </a:solidFill>
                <a:latin typeface="Calibri" pitchFamily="34" charset="0"/>
                <a:ea typeface="Calibri" pitchFamily="34" charset="-122"/>
                <a:cs typeface="Calibri" pitchFamily="34" charset="-120"/>
              </a:rPr>
              <a:t>Build continuity instead of one-time referrals. Show up consistently. Follow up. Come alongside — don't just point the way.</a:t>
            </a:r>
            <a:endParaRPr lang="en-US" sz="1100" dirty="0"/>
          </a:p>
        </p:txBody>
      </p:sp>
      <p:sp>
        <p:nvSpPr>
          <p:cNvPr id="38" name="Shape 36"/>
          <p:cNvSpPr/>
          <p:nvPr/>
        </p:nvSpPr>
        <p:spPr>
          <a:xfrm>
            <a:off x="411480" y="4645152"/>
            <a:ext cx="8321040" cy="347472"/>
          </a:xfrm>
          <a:prstGeom prst="roundRect">
            <a:avLst>
              <a:gd name="adj" fmla="val 18421"/>
            </a:avLst>
          </a:prstGeom>
          <a:solidFill>
            <a:srgbClr val="C8922A"/>
          </a:solidFill>
          <a:ln w="12700">
            <a:solidFill>
              <a:srgbClr val="C8922A"/>
            </a:solidFill>
            <a:prstDash val="solid"/>
          </a:ln>
        </p:spPr>
      </p:sp>
      <p:sp>
        <p:nvSpPr>
          <p:cNvPr id="39" name="Text 37"/>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200" b="1" dirty="0">
                <a:solidFill>
                  <a:srgbClr val="4A1C1C"/>
                </a:solidFill>
                <a:latin typeface="Cambria" pitchFamily="34" charset="0"/>
                <a:ea typeface="Cambria" pitchFamily="34" charset="-122"/>
                <a:cs typeface="Cambria" pitchFamily="34" charset="-120"/>
              </a:rPr>
              <a:t>You don't need to build a giant program. You need to connect the people already around Veterans more intelligently.</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3E8"/>
        </a:solidFill>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4A1C1C"/>
          </a:solidFill>
          <a:ln w="12700">
            <a:solidFill>
              <a:srgbClr val="4A1C1C"/>
            </a:solidFill>
            <a:prstDash val="solid"/>
          </a:ln>
        </p:spPr>
      </p:sp>
      <p:sp>
        <p:nvSpPr>
          <p:cNvPr id="3" name="Shape 1"/>
          <p:cNvSpPr/>
          <p:nvPr/>
        </p:nvSpPr>
        <p:spPr>
          <a:xfrm>
            <a:off x="0" y="640080"/>
            <a:ext cx="9144000" cy="50292"/>
          </a:xfrm>
          <a:prstGeom prst="rect">
            <a:avLst/>
          </a:prstGeom>
          <a:solidFill>
            <a:srgbClr val="C8922A"/>
          </a:solidFill>
          <a:ln w="12700">
            <a:solidFill>
              <a:srgbClr val="C8922A"/>
            </a:solidFill>
            <a:prstDash val="solid"/>
          </a:ln>
        </p:spPr>
      </p:sp>
      <p:sp>
        <p:nvSpPr>
          <p:cNvPr id="4" name="Text 2"/>
          <p:cNvSpPr/>
          <p:nvPr/>
        </p:nvSpPr>
        <p:spPr>
          <a:xfrm>
            <a:off x="411480" y="0"/>
            <a:ext cx="8321040" cy="658368"/>
          </a:xfrm>
          <a:prstGeom prst="rect">
            <a:avLst/>
          </a:prstGeom>
          <a:noFill/>
          <a:ln/>
        </p:spPr>
        <p:txBody>
          <a:bodyPr wrap="square" lIns="0" tIns="0" rIns="0" bIns="0" rtlCol="0" anchor="ctr"/>
          <a:lstStyle/>
          <a:p>
            <a:pPr indent="0" marL="0">
              <a:buNone/>
            </a:pPr>
            <a:r>
              <a:rPr lang="en-US" sz="2100" b="1" dirty="0">
                <a:solidFill>
                  <a:srgbClr val="FAF3E8"/>
                </a:solidFill>
                <a:latin typeface="Cambria" pitchFamily="34" charset="0"/>
                <a:ea typeface="Cambria" pitchFamily="34" charset="-122"/>
                <a:cs typeface="Cambria" pitchFamily="34" charset="-120"/>
              </a:rPr>
              <a:t>Quiz Answers — Let's See What Changed</a:t>
            </a:r>
            <a:endParaRPr lang="en-US" sz="2100" dirty="0"/>
          </a:p>
        </p:txBody>
      </p:sp>
      <p:sp>
        <p:nvSpPr>
          <p:cNvPr id="5" name="Shape 3"/>
          <p:cNvSpPr/>
          <p:nvPr/>
        </p:nvSpPr>
        <p:spPr>
          <a:xfrm>
            <a:off x="0" y="4892040"/>
            <a:ext cx="9144000" cy="251460"/>
          </a:xfrm>
          <a:prstGeom prst="rect">
            <a:avLst/>
          </a:prstGeom>
          <a:solidFill>
            <a:srgbClr val="4A1C1C"/>
          </a:solidFill>
          <a:ln w="12700">
            <a:solidFill>
              <a:srgbClr val="4A1C1C"/>
            </a:solidFill>
            <a:prstDash val="solid"/>
          </a:ln>
        </p:spPr>
      </p:sp>
      <p:sp>
        <p:nvSpPr>
          <p:cNvPr id="6" name="Text 4"/>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7" name="Text 5"/>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23</a:t>
            </a:r>
            <a:endParaRPr lang="en-US" sz="850" dirty="0"/>
          </a:p>
        </p:txBody>
      </p:sp>
      <p:sp>
        <p:nvSpPr>
          <p:cNvPr id="8" name="Shape 6"/>
          <p:cNvSpPr/>
          <p:nvPr/>
        </p:nvSpPr>
        <p:spPr>
          <a:xfrm>
            <a:off x="411480" y="804672"/>
            <a:ext cx="8321040" cy="841248"/>
          </a:xfrm>
          <a:prstGeom prst="roundRect">
            <a:avLst>
              <a:gd name="adj" fmla="val 9783"/>
            </a:avLst>
          </a:prstGeom>
          <a:solidFill>
            <a:srgbClr val="F2E6D4"/>
          </a:solidFill>
          <a:ln w="12700">
            <a:solidFill>
              <a:srgbClr val="D4B896"/>
            </a:solidFill>
            <a:prstDash val="solid"/>
          </a:ln>
        </p:spPr>
      </p:sp>
      <p:sp>
        <p:nvSpPr>
          <p:cNvPr id="9" name="Shape 7"/>
          <p:cNvSpPr/>
          <p:nvPr/>
        </p:nvSpPr>
        <p:spPr>
          <a:xfrm>
            <a:off x="530352" y="1005840"/>
            <a:ext cx="411480" cy="411480"/>
          </a:xfrm>
          <a:prstGeom prst="ellipse">
            <a:avLst/>
          </a:prstGeom>
          <a:solidFill>
            <a:srgbClr val="4A1C1C"/>
          </a:solidFill>
          <a:ln w="12700">
            <a:solidFill>
              <a:srgbClr val="4A1C1C"/>
            </a:solidFill>
            <a:prstDash val="solid"/>
          </a:ln>
        </p:spPr>
      </p:sp>
      <p:sp>
        <p:nvSpPr>
          <p:cNvPr id="10" name="Text 8"/>
          <p:cNvSpPr/>
          <p:nvPr/>
        </p:nvSpPr>
        <p:spPr>
          <a:xfrm>
            <a:off x="530352" y="1005840"/>
            <a:ext cx="411480"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mbria" pitchFamily="34" charset="0"/>
                <a:ea typeface="Cambria" pitchFamily="34" charset="-122"/>
                <a:cs typeface="Cambria" pitchFamily="34" charset="-120"/>
              </a:rPr>
              <a:t>Q1</a:t>
            </a:r>
            <a:endParaRPr lang="en-US" sz="1100" dirty="0"/>
          </a:p>
        </p:txBody>
      </p:sp>
      <p:sp>
        <p:nvSpPr>
          <p:cNvPr id="11" name="Shape 9"/>
          <p:cNvSpPr/>
          <p:nvPr/>
        </p:nvSpPr>
        <p:spPr>
          <a:xfrm>
            <a:off x="1051560" y="1005840"/>
            <a:ext cx="1481328" cy="411480"/>
          </a:xfrm>
          <a:prstGeom prst="roundRect">
            <a:avLst>
              <a:gd name="adj" fmla="val 15556"/>
            </a:avLst>
          </a:prstGeom>
          <a:solidFill>
            <a:srgbClr val="4A1C1C"/>
          </a:solidFill>
          <a:ln w="12700">
            <a:solidFill>
              <a:srgbClr val="4A1C1C"/>
            </a:solidFill>
            <a:prstDash val="solid"/>
          </a:ln>
        </p:spPr>
      </p:sp>
      <p:sp>
        <p:nvSpPr>
          <p:cNvPr id="12" name="Text 10"/>
          <p:cNvSpPr/>
          <p:nvPr/>
        </p:nvSpPr>
        <p:spPr>
          <a:xfrm>
            <a:off x="1051560" y="1005840"/>
            <a:ext cx="1481328"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libri" pitchFamily="34" charset="0"/>
                <a:ea typeface="Calibri" pitchFamily="34" charset="-122"/>
                <a:cs typeface="Calibri" pitchFamily="34" charset="-120"/>
              </a:rPr>
              <a:t>B — 30</a:t>
            </a:r>
            <a:endParaRPr lang="en-US" sz="1100" dirty="0"/>
          </a:p>
        </p:txBody>
      </p:sp>
      <p:sp>
        <p:nvSpPr>
          <p:cNvPr id="13" name="Text 11"/>
          <p:cNvSpPr/>
          <p:nvPr/>
        </p:nvSpPr>
        <p:spPr>
          <a:xfrm>
            <a:off x="2670048" y="804672"/>
            <a:ext cx="5925312" cy="841248"/>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30 Veterans enrolled in VA health care on the spot at the Quad Cities event — out of 415 who attended. The answer surprises most people. The system came to them.</a:t>
            </a:r>
            <a:endParaRPr lang="en-US" sz="1100" dirty="0"/>
          </a:p>
        </p:txBody>
      </p:sp>
      <p:sp>
        <p:nvSpPr>
          <p:cNvPr id="14" name="Shape 12"/>
          <p:cNvSpPr/>
          <p:nvPr/>
        </p:nvSpPr>
        <p:spPr>
          <a:xfrm>
            <a:off x="411480" y="1773936"/>
            <a:ext cx="8321040" cy="841248"/>
          </a:xfrm>
          <a:prstGeom prst="roundRect">
            <a:avLst>
              <a:gd name="adj" fmla="val 9783"/>
            </a:avLst>
          </a:prstGeom>
          <a:solidFill>
            <a:srgbClr val="FFFDF8"/>
          </a:solidFill>
          <a:ln w="12700">
            <a:solidFill>
              <a:srgbClr val="D4B896"/>
            </a:solidFill>
            <a:prstDash val="solid"/>
          </a:ln>
        </p:spPr>
      </p:sp>
      <p:sp>
        <p:nvSpPr>
          <p:cNvPr id="15" name="Shape 13"/>
          <p:cNvSpPr/>
          <p:nvPr/>
        </p:nvSpPr>
        <p:spPr>
          <a:xfrm>
            <a:off x="530352" y="1975104"/>
            <a:ext cx="411480" cy="411480"/>
          </a:xfrm>
          <a:prstGeom prst="ellipse">
            <a:avLst/>
          </a:prstGeom>
          <a:solidFill>
            <a:srgbClr val="4A1C1C"/>
          </a:solidFill>
          <a:ln w="12700">
            <a:solidFill>
              <a:srgbClr val="4A1C1C"/>
            </a:solidFill>
            <a:prstDash val="solid"/>
          </a:ln>
        </p:spPr>
      </p:sp>
      <p:sp>
        <p:nvSpPr>
          <p:cNvPr id="16" name="Text 14"/>
          <p:cNvSpPr/>
          <p:nvPr/>
        </p:nvSpPr>
        <p:spPr>
          <a:xfrm>
            <a:off x="530352" y="1975104"/>
            <a:ext cx="411480"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mbria" pitchFamily="34" charset="0"/>
                <a:ea typeface="Cambria" pitchFamily="34" charset="-122"/>
                <a:cs typeface="Cambria" pitchFamily="34" charset="-120"/>
              </a:rPr>
              <a:t>Q2</a:t>
            </a:r>
            <a:endParaRPr lang="en-US" sz="1100" dirty="0"/>
          </a:p>
        </p:txBody>
      </p:sp>
      <p:sp>
        <p:nvSpPr>
          <p:cNvPr id="17" name="Shape 15"/>
          <p:cNvSpPr/>
          <p:nvPr/>
        </p:nvSpPr>
        <p:spPr>
          <a:xfrm>
            <a:off x="1051560" y="1975104"/>
            <a:ext cx="1481328" cy="411480"/>
          </a:xfrm>
          <a:prstGeom prst="roundRect">
            <a:avLst>
              <a:gd name="adj" fmla="val 15556"/>
            </a:avLst>
          </a:prstGeom>
          <a:solidFill>
            <a:srgbClr val="4A1C1C"/>
          </a:solidFill>
          <a:ln w="12700">
            <a:solidFill>
              <a:srgbClr val="4A1C1C"/>
            </a:solidFill>
            <a:prstDash val="solid"/>
          </a:ln>
        </p:spPr>
      </p:sp>
      <p:sp>
        <p:nvSpPr>
          <p:cNvPr id="18" name="Text 16"/>
          <p:cNvSpPr/>
          <p:nvPr/>
        </p:nvSpPr>
        <p:spPr>
          <a:xfrm>
            <a:off x="1051560" y="1975104"/>
            <a:ext cx="1481328"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libri" pitchFamily="34" charset="0"/>
                <a:ea typeface="Calibri" pitchFamily="34" charset="-122"/>
                <a:cs typeface="Calibri" pitchFamily="34" charset="-120"/>
              </a:rPr>
              <a:t>C — Consistent human presence &amp; integration</a:t>
            </a:r>
            <a:endParaRPr lang="en-US" sz="1100" dirty="0"/>
          </a:p>
        </p:txBody>
      </p:sp>
      <p:sp>
        <p:nvSpPr>
          <p:cNvPr id="19" name="Text 17"/>
          <p:cNvSpPr/>
          <p:nvPr/>
        </p:nvSpPr>
        <p:spPr>
          <a:xfrm>
            <a:off x="2670048" y="1773936"/>
            <a:ext cx="5925312" cy="841248"/>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The clinical program mattered — but what changed lives was someone showing up every single week, and housing being stabilized so that healing could actually happen.</a:t>
            </a:r>
            <a:endParaRPr lang="en-US" sz="1100" dirty="0"/>
          </a:p>
        </p:txBody>
      </p:sp>
      <p:sp>
        <p:nvSpPr>
          <p:cNvPr id="20" name="Shape 18"/>
          <p:cNvSpPr/>
          <p:nvPr/>
        </p:nvSpPr>
        <p:spPr>
          <a:xfrm>
            <a:off x="411480" y="2743200"/>
            <a:ext cx="8321040" cy="841248"/>
          </a:xfrm>
          <a:prstGeom prst="roundRect">
            <a:avLst>
              <a:gd name="adj" fmla="val 9783"/>
            </a:avLst>
          </a:prstGeom>
          <a:solidFill>
            <a:srgbClr val="F2E6D4"/>
          </a:solidFill>
          <a:ln w="12700">
            <a:solidFill>
              <a:srgbClr val="D4B896"/>
            </a:solidFill>
            <a:prstDash val="solid"/>
          </a:ln>
        </p:spPr>
      </p:sp>
      <p:sp>
        <p:nvSpPr>
          <p:cNvPr id="21" name="Shape 19"/>
          <p:cNvSpPr/>
          <p:nvPr/>
        </p:nvSpPr>
        <p:spPr>
          <a:xfrm>
            <a:off x="530352" y="2944368"/>
            <a:ext cx="411480" cy="411480"/>
          </a:xfrm>
          <a:prstGeom prst="ellipse">
            <a:avLst/>
          </a:prstGeom>
          <a:solidFill>
            <a:srgbClr val="4A1C1C"/>
          </a:solidFill>
          <a:ln w="12700">
            <a:solidFill>
              <a:srgbClr val="4A1C1C"/>
            </a:solidFill>
            <a:prstDash val="solid"/>
          </a:ln>
        </p:spPr>
      </p:sp>
      <p:sp>
        <p:nvSpPr>
          <p:cNvPr id="22" name="Text 20"/>
          <p:cNvSpPr/>
          <p:nvPr/>
        </p:nvSpPr>
        <p:spPr>
          <a:xfrm>
            <a:off x="530352" y="2944368"/>
            <a:ext cx="411480"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mbria" pitchFamily="34" charset="0"/>
                <a:ea typeface="Cambria" pitchFamily="34" charset="-122"/>
                <a:cs typeface="Cambria" pitchFamily="34" charset="-120"/>
              </a:rPr>
              <a:t>Q3</a:t>
            </a:r>
            <a:endParaRPr lang="en-US" sz="1100" dirty="0"/>
          </a:p>
        </p:txBody>
      </p:sp>
      <p:sp>
        <p:nvSpPr>
          <p:cNvPr id="23" name="Shape 21"/>
          <p:cNvSpPr/>
          <p:nvPr/>
        </p:nvSpPr>
        <p:spPr>
          <a:xfrm>
            <a:off x="1051560" y="2944368"/>
            <a:ext cx="1481328" cy="411480"/>
          </a:xfrm>
          <a:prstGeom prst="roundRect">
            <a:avLst>
              <a:gd name="adj" fmla="val 15556"/>
            </a:avLst>
          </a:prstGeom>
          <a:solidFill>
            <a:srgbClr val="4A1C1C"/>
          </a:solidFill>
          <a:ln w="12700">
            <a:solidFill>
              <a:srgbClr val="4A1C1C"/>
            </a:solidFill>
            <a:prstDash val="solid"/>
          </a:ln>
        </p:spPr>
      </p:sp>
      <p:sp>
        <p:nvSpPr>
          <p:cNvPr id="24" name="Text 22"/>
          <p:cNvSpPr/>
          <p:nvPr/>
        </p:nvSpPr>
        <p:spPr>
          <a:xfrm>
            <a:off x="1051560" y="2944368"/>
            <a:ext cx="1481328"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libri" pitchFamily="34" charset="0"/>
                <a:ea typeface="Calibri" pitchFamily="34" charset="-122"/>
                <a:cs typeface="Calibri" pitchFamily="34" charset="-120"/>
              </a:rPr>
              <a:t>B — "What matters to you?"</a:t>
            </a:r>
            <a:endParaRPr lang="en-US" sz="1100" dirty="0"/>
          </a:p>
        </p:txBody>
      </p:sp>
      <p:sp>
        <p:nvSpPr>
          <p:cNvPr id="25" name="Text 23"/>
          <p:cNvSpPr/>
          <p:nvPr/>
        </p:nvSpPr>
        <p:spPr>
          <a:xfrm>
            <a:off x="2670048" y="2743200"/>
            <a:ext cx="5925312" cy="841248"/>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VA Whole Health starts with the person, not the diagnosis. That one question reconnected Robert GoVan with art, community, purpose, and relationships after decades of isolation.</a:t>
            </a:r>
            <a:endParaRPr lang="en-US" sz="1100" dirty="0"/>
          </a:p>
        </p:txBody>
      </p:sp>
      <p:sp>
        <p:nvSpPr>
          <p:cNvPr id="26" name="Shape 24"/>
          <p:cNvSpPr/>
          <p:nvPr/>
        </p:nvSpPr>
        <p:spPr>
          <a:xfrm>
            <a:off x="411480" y="3712464"/>
            <a:ext cx="8321040" cy="841248"/>
          </a:xfrm>
          <a:prstGeom prst="roundRect">
            <a:avLst>
              <a:gd name="adj" fmla="val 9783"/>
            </a:avLst>
          </a:prstGeom>
          <a:solidFill>
            <a:srgbClr val="FFFDF8"/>
          </a:solidFill>
          <a:ln w="12700">
            <a:solidFill>
              <a:srgbClr val="D4B896"/>
            </a:solidFill>
            <a:prstDash val="solid"/>
          </a:ln>
        </p:spPr>
      </p:sp>
      <p:sp>
        <p:nvSpPr>
          <p:cNvPr id="27" name="Shape 25"/>
          <p:cNvSpPr/>
          <p:nvPr/>
        </p:nvSpPr>
        <p:spPr>
          <a:xfrm>
            <a:off x="530352" y="3913632"/>
            <a:ext cx="411480" cy="411480"/>
          </a:xfrm>
          <a:prstGeom prst="ellipse">
            <a:avLst/>
          </a:prstGeom>
          <a:solidFill>
            <a:srgbClr val="4A1C1C"/>
          </a:solidFill>
          <a:ln w="12700">
            <a:solidFill>
              <a:srgbClr val="4A1C1C"/>
            </a:solidFill>
            <a:prstDash val="solid"/>
          </a:ln>
        </p:spPr>
      </p:sp>
      <p:sp>
        <p:nvSpPr>
          <p:cNvPr id="28" name="Text 26"/>
          <p:cNvSpPr/>
          <p:nvPr/>
        </p:nvSpPr>
        <p:spPr>
          <a:xfrm>
            <a:off x="530352" y="3913632"/>
            <a:ext cx="411480"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mbria" pitchFamily="34" charset="0"/>
                <a:ea typeface="Cambria" pitchFamily="34" charset="-122"/>
                <a:cs typeface="Cambria" pitchFamily="34" charset="-120"/>
              </a:rPr>
              <a:t>Q4</a:t>
            </a:r>
            <a:endParaRPr lang="en-US" sz="1100" dirty="0"/>
          </a:p>
        </p:txBody>
      </p:sp>
      <p:sp>
        <p:nvSpPr>
          <p:cNvPr id="29" name="Shape 27"/>
          <p:cNvSpPr/>
          <p:nvPr/>
        </p:nvSpPr>
        <p:spPr>
          <a:xfrm>
            <a:off x="1051560" y="3913632"/>
            <a:ext cx="1481328" cy="411480"/>
          </a:xfrm>
          <a:prstGeom prst="roundRect">
            <a:avLst>
              <a:gd name="adj" fmla="val 15556"/>
            </a:avLst>
          </a:prstGeom>
          <a:solidFill>
            <a:srgbClr val="4A1C1C"/>
          </a:solidFill>
          <a:ln w="12700">
            <a:solidFill>
              <a:srgbClr val="4A1C1C"/>
            </a:solidFill>
            <a:prstDash val="solid"/>
          </a:ln>
        </p:spPr>
      </p:sp>
      <p:sp>
        <p:nvSpPr>
          <p:cNvPr id="30" name="Text 28"/>
          <p:cNvSpPr/>
          <p:nvPr/>
        </p:nvSpPr>
        <p:spPr>
          <a:xfrm>
            <a:off x="1051560" y="3913632"/>
            <a:ext cx="1481328" cy="411480"/>
          </a:xfrm>
          <a:prstGeom prst="rect">
            <a:avLst/>
          </a:prstGeom>
          <a:noFill/>
          <a:ln/>
        </p:spPr>
        <p:txBody>
          <a:bodyPr wrap="square" lIns="0" tIns="0" rIns="0" bIns="0" rtlCol="0" anchor="ctr"/>
          <a:lstStyle/>
          <a:p>
            <a:pPr algn="ctr" indent="0" marL="0">
              <a:buNone/>
            </a:pPr>
            <a:r>
              <a:rPr lang="en-US" sz="1100" b="1" dirty="0">
                <a:solidFill>
                  <a:srgbClr val="FAF3E8"/>
                </a:solidFill>
                <a:latin typeface="Calibri" pitchFamily="34" charset="0"/>
                <a:ea typeface="Calibri" pitchFamily="34" charset="-122"/>
                <a:cs typeface="Calibri" pitchFamily="34" charset="-120"/>
              </a:rPr>
              <a:t>C — Attending live events</a:t>
            </a:r>
            <a:endParaRPr lang="en-US" sz="1100" dirty="0"/>
          </a:p>
        </p:txBody>
      </p:sp>
      <p:sp>
        <p:nvSpPr>
          <p:cNvPr id="31" name="Text 29"/>
          <p:cNvSpPr/>
          <p:nvPr/>
        </p:nvSpPr>
        <p:spPr>
          <a:xfrm>
            <a:off x="2670048" y="3712464"/>
            <a:ext cx="5925312" cy="841248"/>
          </a:xfrm>
          <a:prstGeom prst="rect">
            <a:avLst/>
          </a:prstGeom>
          <a:noFill/>
          <a:ln/>
        </p:spPr>
        <p:txBody>
          <a:bodyPr wrap="square" lIns="0" tIns="0" rIns="0" bIns="0" rtlCol="0" anchor="ctr"/>
          <a:lstStyle/>
          <a:p>
            <a:pPr indent="0" marL="0">
              <a:buNone/>
            </a:pPr>
            <a:r>
              <a:rPr lang="en-US" sz="1100" dirty="0">
                <a:solidFill>
                  <a:srgbClr val="2C1A0E"/>
                </a:solidFill>
                <a:latin typeface="Calibri" pitchFamily="34" charset="0"/>
                <a:ea typeface="Calibri" pitchFamily="34" charset="-122"/>
                <a:cs typeface="Calibri" pitchFamily="34" charset="-120"/>
              </a:rPr>
              <a:t>90% of Veterans surveyed reported live events positively affected their overall well-being. Wellness is not always a prescription. Sometimes it is having somewhere to go and someone to go with.</a:t>
            </a:r>
            <a:endParaRPr lang="en-US" sz="1100" dirty="0"/>
          </a:p>
        </p:txBody>
      </p:sp>
      <p:sp>
        <p:nvSpPr>
          <p:cNvPr id="32" name="Shape 30"/>
          <p:cNvSpPr/>
          <p:nvPr/>
        </p:nvSpPr>
        <p:spPr>
          <a:xfrm>
            <a:off x="411480" y="4645152"/>
            <a:ext cx="8321040" cy="347472"/>
          </a:xfrm>
          <a:prstGeom prst="roundRect">
            <a:avLst>
              <a:gd name="adj" fmla="val 18421"/>
            </a:avLst>
          </a:prstGeom>
          <a:solidFill>
            <a:srgbClr val="4A1C1C"/>
          </a:solidFill>
          <a:ln w="12700">
            <a:solidFill>
              <a:srgbClr val="4A1C1C"/>
            </a:solidFill>
            <a:prstDash val="solid"/>
          </a:ln>
        </p:spPr>
      </p:sp>
      <p:sp>
        <p:nvSpPr>
          <p:cNvPr id="33" name="Text 31"/>
          <p:cNvSpPr/>
          <p:nvPr/>
        </p:nvSpPr>
        <p:spPr>
          <a:xfrm>
            <a:off x="594360" y="4645152"/>
            <a:ext cx="7955280" cy="347472"/>
          </a:xfrm>
          <a:prstGeom prst="rect">
            <a:avLst/>
          </a:prstGeom>
          <a:noFill/>
          <a:ln/>
        </p:spPr>
        <p:txBody>
          <a:bodyPr wrap="square" lIns="0" tIns="0" rIns="0" bIns="0" rtlCol="0" anchor="ctr"/>
          <a:lstStyle/>
          <a:p>
            <a:pPr algn="ctr" indent="0" marL="0">
              <a:buNone/>
            </a:pPr>
            <a:r>
              <a:rPr lang="en-US" sz="1300" b="1" i="1" dirty="0">
                <a:solidFill>
                  <a:srgbClr val="FAF3E8"/>
                </a:solidFill>
                <a:latin typeface="Cambria" pitchFamily="34" charset="0"/>
                <a:ea typeface="Cambria" pitchFamily="34" charset="-122"/>
                <a:cs typeface="Cambria" pitchFamily="34" charset="-120"/>
              </a:rPr>
              <a:t>The data changes when the stories are real. That is the point.</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4A1C1C"/>
        </a:solidFill>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C8922A"/>
          </a:solidFill>
          <a:ln w="12700">
            <a:solidFill>
              <a:srgbClr val="C8922A"/>
            </a:solidFill>
            <a:prstDash val="solid"/>
          </a:ln>
        </p:spPr>
      </p:sp>
      <p:sp>
        <p:nvSpPr>
          <p:cNvPr id="3" name="Shape 1"/>
          <p:cNvSpPr/>
          <p:nvPr/>
        </p:nvSpPr>
        <p:spPr>
          <a:xfrm>
            <a:off x="0" y="3127248"/>
            <a:ext cx="9144000" cy="2016252"/>
          </a:xfrm>
          <a:prstGeom prst="rect">
            <a:avLst/>
          </a:prstGeom>
          <a:solidFill>
            <a:srgbClr val="F2E6D4"/>
          </a:solidFill>
          <a:ln w="12700">
            <a:solidFill>
              <a:srgbClr val="F2E6D4"/>
            </a:solidFill>
            <a:prstDash val="solid"/>
          </a:ln>
        </p:spPr>
      </p:sp>
      <p:sp>
        <p:nvSpPr>
          <p:cNvPr id="4" name="Shape 2"/>
          <p:cNvSpPr/>
          <p:nvPr/>
        </p:nvSpPr>
        <p:spPr>
          <a:xfrm>
            <a:off x="0" y="3108960"/>
            <a:ext cx="9144000" cy="50292"/>
          </a:xfrm>
          <a:prstGeom prst="rect">
            <a:avLst/>
          </a:prstGeom>
          <a:solidFill>
            <a:srgbClr val="C8922A"/>
          </a:solidFill>
          <a:ln w="12700">
            <a:solidFill>
              <a:srgbClr val="C8922A"/>
            </a:solidFill>
            <a:prstDash val="solid"/>
          </a:ln>
        </p:spPr>
      </p:sp>
      <p:sp>
        <p:nvSpPr>
          <p:cNvPr id="5" name="Text 3"/>
          <p:cNvSpPr/>
          <p:nvPr/>
        </p:nvSpPr>
        <p:spPr>
          <a:xfrm>
            <a:off x="457200" y="438912"/>
            <a:ext cx="8229600" cy="621792"/>
          </a:xfrm>
          <a:prstGeom prst="rect">
            <a:avLst/>
          </a:prstGeom>
          <a:noFill/>
          <a:ln/>
        </p:spPr>
        <p:txBody>
          <a:bodyPr wrap="square" lIns="0" tIns="0" rIns="0" bIns="0" rtlCol="0" anchor="ctr"/>
          <a:lstStyle/>
          <a:p>
            <a:pPr indent="0" marL="0">
              <a:buNone/>
            </a:pPr>
            <a:r>
              <a:rPr lang="en-US" sz="4400" b="1" dirty="0">
                <a:solidFill>
                  <a:srgbClr val="FAF3E8"/>
                </a:solidFill>
                <a:latin typeface="Cambria" pitchFamily="34" charset="0"/>
                <a:ea typeface="Cambria" pitchFamily="34" charset="-122"/>
                <a:cs typeface="Cambria" pitchFamily="34" charset="-120"/>
              </a:rPr>
              <a:t>Resources.</a:t>
            </a:r>
            <a:endParaRPr lang="en-US" sz="4400" dirty="0"/>
          </a:p>
        </p:txBody>
      </p:sp>
      <p:sp>
        <p:nvSpPr>
          <p:cNvPr id="6" name="Text 4"/>
          <p:cNvSpPr/>
          <p:nvPr/>
        </p:nvSpPr>
        <p:spPr>
          <a:xfrm>
            <a:off x="457200" y="1078992"/>
            <a:ext cx="8229600" cy="621792"/>
          </a:xfrm>
          <a:prstGeom prst="rect">
            <a:avLst/>
          </a:prstGeom>
          <a:noFill/>
          <a:ln/>
        </p:spPr>
        <p:txBody>
          <a:bodyPr wrap="square" lIns="0" tIns="0" rIns="0" bIns="0" rtlCol="0" anchor="ctr"/>
          <a:lstStyle/>
          <a:p>
            <a:pPr indent="0" marL="0">
              <a:buNone/>
            </a:pPr>
            <a:r>
              <a:rPr lang="en-US" sz="4400" b="1" dirty="0">
                <a:solidFill>
                  <a:srgbClr val="E8C97A"/>
                </a:solidFill>
                <a:latin typeface="Cambria" pitchFamily="34" charset="0"/>
                <a:ea typeface="Cambria" pitchFamily="34" charset="-122"/>
                <a:cs typeface="Cambria" pitchFamily="34" charset="-120"/>
              </a:rPr>
              <a:t>Recovery.</a:t>
            </a:r>
            <a:endParaRPr lang="en-US" sz="4400" dirty="0"/>
          </a:p>
        </p:txBody>
      </p:sp>
      <p:sp>
        <p:nvSpPr>
          <p:cNvPr id="7" name="Text 5"/>
          <p:cNvSpPr/>
          <p:nvPr/>
        </p:nvSpPr>
        <p:spPr>
          <a:xfrm>
            <a:off x="457200" y="1719072"/>
            <a:ext cx="8229600" cy="621792"/>
          </a:xfrm>
          <a:prstGeom prst="rect">
            <a:avLst/>
          </a:prstGeom>
          <a:noFill/>
          <a:ln/>
        </p:spPr>
        <p:txBody>
          <a:bodyPr wrap="square" lIns="0" tIns="0" rIns="0" bIns="0" rtlCol="0" anchor="ctr"/>
          <a:lstStyle/>
          <a:p>
            <a:pPr indent="0" marL="0">
              <a:buNone/>
            </a:pPr>
            <a:r>
              <a:rPr lang="en-US" sz="4400" b="1" dirty="0">
                <a:solidFill>
                  <a:srgbClr val="E8D5BC"/>
                </a:solidFill>
                <a:latin typeface="Cambria" pitchFamily="34" charset="0"/>
                <a:ea typeface="Cambria" pitchFamily="34" charset="-122"/>
                <a:cs typeface="Cambria" pitchFamily="34" charset="-120"/>
              </a:rPr>
              <a:t>Wellness.</a:t>
            </a:r>
            <a:endParaRPr lang="en-US" sz="4400" dirty="0"/>
          </a:p>
        </p:txBody>
      </p:sp>
      <p:sp>
        <p:nvSpPr>
          <p:cNvPr id="8" name="Shape 6"/>
          <p:cNvSpPr/>
          <p:nvPr/>
        </p:nvSpPr>
        <p:spPr>
          <a:xfrm>
            <a:off x="457200" y="2468880"/>
            <a:ext cx="3657600" cy="0"/>
          </a:xfrm>
          <a:prstGeom prst="line">
            <a:avLst/>
          </a:prstGeom>
          <a:noFill/>
          <a:ln w="12700">
            <a:solidFill>
              <a:srgbClr val="C8922A"/>
            </a:solidFill>
            <a:prstDash val="solid"/>
          </a:ln>
        </p:spPr>
      </p:sp>
      <p:sp>
        <p:nvSpPr>
          <p:cNvPr id="9" name="Text 7"/>
          <p:cNvSpPr/>
          <p:nvPr/>
        </p:nvSpPr>
        <p:spPr>
          <a:xfrm>
            <a:off x="457200" y="2542032"/>
            <a:ext cx="8229600" cy="438912"/>
          </a:xfrm>
          <a:prstGeom prst="rect">
            <a:avLst/>
          </a:prstGeom>
          <a:noFill/>
          <a:ln/>
        </p:spPr>
        <p:txBody>
          <a:bodyPr wrap="square" lIns="0" tIns="0" rIns="0" bIns="0" rtlCol="0" anchor="ctr"/>
          <a:lstStyle/>
          <a:p>
            <a:pPr indent="0" marL="0">
              <a:buNone/>
            </a:pPr>
            <a:r>
              <a:rPr lang="en-US" sz="1700" i="1" dirty="0">
                <a:solidFill>
                  <a:srgbClr val="E8D5BC"/>
                </a:solidFill>
                <a:latin typeface="Cambria" pitchFamily="34" charset="0"/>
                <a:ea typeface="Cambria" pitchFamily="34" charset="-122"/>
                <a:cs typeface="Cambria" pitchFamily="34" charset="-120"/>
              </a:rPr>
              <a:t>One Veteran.  One community.  One connected continuum of care.</a:t>
            </a:r>
            <a:endParaRPr lang="en-US" sz="1700" dirty="0"/>
          </a:p>
        </p:txBody>
      </p:sp>
      <p:sp>
        <p:nvSpPr>
          <p:cNvPr id="10" name="Text 8"/>
          <p:cNvSpPr/>
          <p:nvPr/>
        </p:nvSpPr>
        <p:spPr>
          <a:xfrm>
            <a:off x="457200" y="3218688"/>
            <a:ext cx="8229600" cy="1005840"/>
          </a:xfrm>
          <a:prstGeom prst="rect">
            <a:avLst/>
          </a:prstGeom>
          <a:noFill/>
          <a:ln/>
        </p:spPr>
        <p:txBody>
          <a:bodyPr wrap="square" lIns="0" tIns="0" rIns="0" bIns="0" rtlCol="0" anchor="ctr"/>
          <a:lstStyle/>
          <a:p>
            <a:pPr indent="0" marL="0">
              <a:buNone/>
            </a:pPr>
            <a:r>
              <a:rPr lang="en-US" sz="1600" i="1" dirty="0">
                <a:solidFill>
                  <a:srgbClr val="2C1A0E"/>
                </a:solidFill>
                <a:latin typeface="Cambria" pitchFamily="34" charset="0"/>
                <a:ea typeface="Cambria" pitchFamily="34" charset="-122"/>
                <a:cs typeface="Cambria" pitchFamily="34" charset="-120"/>
              </a:rPr>
              <a:t>The question isn't whether resources exist.</a:t>
            </a:r>
            <a:endParaRPr lang="en-US" sz="1600" dirty="0"/>
          </a:p>
          <a:p>
            <a:pPr indent="0" marL="0">
              <a:buNone/>
            </a:pPr>
            <a:r>
              <a:rPr lang="en-US" sz="1600" i="1" dirty="0">
                <a:solidFill>
                  <a:srgbClr val="2C1A0E"/>
                </a:solidFill>
                <a:latin typeface="Cambria" pitchFamily="34" charset="0"/>
                <a:ea typeface="Cambria" pitchFamily="34" charset="-122"/>
                <a:cs typeface="Cambria" pitchFamily="34" charset="-120"/>
              </a:rPr>
              <a:t>The question is whether Veterans can reach them, recover with them,</a:t>
            </a:r>
            <a:endParaRPr lang="en-US" sz="1600" dirty="0"/>
          </a:p>
          <a:p>
            <a:pPr indent="0" marL="0">
              <a:buNone/>
            </a:pPr>
            <a:r>
              <a:rPr lang="en-US" sz="1600" i="1" dirty="0">
                <a:solidFill>
                  <a:srgbClr val="2C1A0E"/>
                </a:solidFill>
                <a:latin typeface="Cambria" pitchFamily="34" charset="0"/>
                <a:ea typeface="Cambria" pitchFamily="34" charset="-122"/>
                <a:cs typeface="Cambria" pitchFamily="34" charset="-120"/>
              </a:rPr>
              <a:t>and build a life beyond them.</a:t>
            </a:r>
            <a:endParaRPr lang="en-US" sz="1600" dirty="0"/>
          </a:p>
        </p:txBody>
      </p:sp>
      <p:sp>
        <p:nvSpPr>
          <p:cNvPr id="11" name="Text 9"/>
          <p:cNvSpPr/>
          <p:nvPr/>
        </p:nvSpPr>
        <p:spPr>
          <a:xfrm>
            <a:off x="457200" y="4315968"/>
            <a:ext cx="8229600" cy="566928"/>
          </a:xfrm>
          <a:prstGeom prst="rect">
            <a:avLst/>
          </a:prstGeom>
          <a:noFill/>
          <a:ln/>
        </p:spPr>
        <p:txBody>
          <a:bodyPr wrap="square" lIns="0" tIns="0" rIns="0" bIns="0" rtlCol="0" anchor="ctr"/>
          <a:lstStyle/>
          <a:p>
            <a:pPr indent="0" marL="0">
              <a:buNone/>
            </a:pPr>
            <a:r>
              <a:rPr lang="en-US" sz="1100" dirty="0">
                <a:solidFill>
                  <a:srgbClr val="5C3A1E"/>
                </a:solidFill>
                <a:latin typeface="Calibri" pitchFamily="34" charset="0"/>
                <a:ea typeface="Calibri" pitchFamily="34" charset="-122"/>
                <a:cs typeface="Calibri" pitchFamily="34" charset="-120"/>
              </a:rPr>
              <a:t>Madhuri Govindu, LPC  ·  CVMHP  ·  EMDR Trained  ·  TEDx Speaker</a:t>
            </a:r>
            <a:endParaRPr lang="en-US" sz="1100" dirty="0"/>
          </a:p>
          <a:p>
            <a:pPr indent="0" marL="0">
              <a:buNone/>
            </a:pPr>
            <a:r>
              <a:rPr lang="en-US" sz="1100" dirty="0">
                <a:solidFill>
                  <a:srgbClr val="5C3A1E"/>
                </a:solidFill>
                <a:latin typeface="Calibri" pitchFamily="34" charset="0"/>
                <a:ea typeface="Calibri" pitchFamily="34" charset="-122"/>
                <a:cs typeface="Calibri" pitchFamily="34" charset="-120"/>
              </a:rPr>
              <a:t>madhurigovindu.com  ·  madhuri@madhurigovindu.com</a:t>
            </a:r>
            <a:endParaRPr lang="en-US" sz="1100" dirty="0"/>
          </a:p>
        </p:txBody>
      </p:sp>
      <p:sp>
        <p:nvSpPr>
          <p:cNvPr id="12" name="Shape 10"/>
          <p:cNvSpPr/>
          <p:nvPr/>
        </p:nvSpPr>
        <p:spPr>
          <a:xfrm>
            <a:off x="0" y="4892040"/>
            <a:ext cx="9144000" cy="251460"/>
          </a:xfrm>
          <a:prstGeom prst="rect">
            <a:avLst/>
          </a:prstGeom>
          <a:solidFill>
            <a:srgbClr val="4A1C1C"/>
          </a:solidFill>
          <a:ln w="12700">
            <a:solidFill>
              <a:srgbClr val="4A1C1C"/>
            </a:solidFill>
            <a:prstDash val="solid"/>
          </a:ln>
        </p:spPr>
      </p:sp>
      <p:sp>
        <p:nvSpPr>
          <p:cNvPr id="13" name="Text 11"/>
          <p:cNvSpPr/>
          <p:nvPr/>
        </p:nvSpPr>
        <p:spPr>
          <a:xfrm>
            <a:off x="274320" y="4892040"/>
            <a:ext cx="7315200" cy="251460"/>
          </a:xfrm>
          <a:prstGeom prst="rect">
            <a:avLst/>
          </a:prstGeom>
          <a:noFill/>
          <a:ln/>
        </p:spPr>
        <p:txBody>
          <a:bodyPr wrap="square" lIns="0" tIns="0" rIns="0" bIns="0" rtlCol="0" anchor="ctr"/>
          <a:lstStyle/>
          <a:p>
            <a:pPr indent="0" marL="0">
              <a:buNone/>
            </a:pPr>
            <a:r>
              <a:rPr lang="en-US" sz="850" dirty="0">
                <a:solidFill>
                  <a:srgbClr val="E8D5BC"/>
                </a:solidFill>
                <a:latin typeface="Calibri" pitchFamily="34" charset="0"/>
                <a:ea typeface="Calibri" pitchFamily="34" charset="-122"/>
                <a:cs typeface="Calibri" pitchFamily="34" charset="-120"/>
              </a:rPr>
              <a:t>Supporting the Military-Connected Community  |  Resources · Recovery · Long-Term Wellness</a:t>
            </a:r>
            <a:endParaRPr lang="en-US" sz="850" dirty="0"/>
          </a:p>
        </p:txBody>
      </p:sp>
      <p:sp>
        <p:nvSpPr>
          <p:cNvPr id="14" name="Text 12"/>
          <p:cNvSpPr/>
          <p:nvPr/>
        </p:nvSpPr>
        <p:spPr>
          <a:xfrm>
            <a:off x="8778240" y="4892040"/>
            <a:ext cx="274320" cy="251460"/>
          </a:xfrm>
          <a:prstGeom prst="rect">
            <a:avLst/>
          </a:prstGeom>
          <a:noFill/>
          <a:ln/>
        </p:spPr>
        <p:txBody>
          <a:bodyPr wrap="square" lIns="0" tIns="0" rIns="0" bIns="0" rtlCol="0" anchor="ctr"/>
          <a:lstStyle/>
          <a:p>
            <a:pPr algn="r" indent="0" marL="0">
              <a:buNone/>
            </a:pPr>
            <a:r>
              <a:rPr lang="en-US" sz="850" dirty="0">
                <a:solidFill>
                  <a:srgbClr val="E8D5BC"/>
                </a:solidFill>
                <a:latin typeface="Calibri" pitchFamily="34" charset="0"/>
                <a:ea typeface="Calibri" pitchFamily="34" charset="-122"/>
                <a:cs typeface="Calibri" pitchFamily="34" charset="-120"/>
              </a:rPr>
              <a:t>24</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the Military-Connected Community</dc:title>
  <dc:subject>PptxGenJS Presentation</dc:subject>
  <dc:creator>Madhuri Govindu</dc:creator>
  <cp:lastModifiedBy>Madhuri Govindu</cp:lastModifiedBy>
  <cp:revision>1</cp:revision>
  <dcterms:created xsi:type="dcterms:W3CDTF">2026-08-08T21:53:57Z</dcterms:created>
  <dcterms:modified xsi:type="dcterms:W3CDTF">2026-08-08T21:53:57Z</dcterms:modified>
</cp:coreProperties>
</file>